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97"/>
  </p:notesMasterIdLst>
  <p:sldIdLst>
    <p:sldId id="257" r:id="rId2"/>
    <p:sldId id="258" r:id="rId3"/>
    <p:sldId id="259" r:id="rId4"/>
    <p:sldId id="260" r:id="rId5"/>
    <p:sldId id="261" r:id="rId6"/>
    <p:sldId id="262" r:id="rId7"/>
    <p:sldId id="263" r:id="rId8"/>
    <p:sldId id="305" r:id="rId9"/>
    <p:sldId id="304" r:id="rId10"/>
    <p:sldId id="306" r:id="rId11"/>
    <p:sldId id="307" r:id="rId12"/>
    <p:sldId id="308" r:id="rId13"/>
    <p:sldId id="309" r:id="rId14"/>
    <p:sldId id="310" r:id="rId15"/>
    <p:sldId id="311" r:id="rId16"/>
    <p:sldId id="312" r:id="rId17"/>
    <p:sldId id="372" r:id="rId18"/>
    <p:sldId id="313" r:id="rId19"/>
    <p:sldId id="314" r:id="rId20"/>
    <p:sldId id="315" r:id="rId21"/>
    <p:sldId id="316" r:id="rId22"/>
    <p:sldId id="317" r:id="rId23"/>
    <p:sldId id="373" r:id="rId24"/>
    <p:sldId id="374" r:id="rId25"/>
    <p:sldId id="318" r:id="rId26"/>
    <p:sldId id="363" r:id="rId27"/>
    <p:sldId id="319" r:id="rId28"/>
    <p:sldId id="321" r:id="rId29"/>
    <p:sldId id="322" r:id="rId30"/>
    <p:sldId id="323" r:id="rId31"/>
    <p:sldId id="332" r:id="rId32"/>
    <p:sldId id="376" r:id="rId33"/>
    <p:sldId id="325" r:id="rId34"/>
    <p:sldId id="336" r:id="rId35"/>
    <p:sldId id="337" r:id="rId36"/>
    <p:sldId id="338" r:id="rId37"/>
    <p:sldId id="371" r:id="rId38"/>
    <p:sldId id="350" r:id="rId39"/>
    <p:sldId id="378" r:id="rId40"/>
    <p:sldId id="379" r:id="rId41"/>
    <p:sldId id="380" r:id="rId42"/>
    <p:sldId id="349" r:id="rId43"/>
    <p:sldId id="341" r:id="rId44"/>
    <p:sldId id="342" r:id="rId45"/>
    <p:sldId id="326" r:id="rId46"/>
    <p:sldId id="359" r:id="rId47"/>
    <p:sldId id="360" r:id="rId48"/>
    <p:sldId id="345" r:id="rId49"/>
    <p:sldId id="351" r:id="rId50"/>
    <p:sldId id="358" r:id="rId51"/>
    <p:sldId id="335" r:id="rId52"/>
    <p:sldId id="339" r:id="rId53"/>
    <p:sldId id="340" r:id="rId54"/>
    <p:sldId id="343" r:id="rId55"/>
    <p:sldId id="348" r:id="rId56"/>
    <p:sldId id="344" r:id="rId57"/>
    <p:sldId id="354" r:id="rId58"/>
    <p:sldId id="355" r:id="rId59"/>
    <p:sldId id="356" r:id="rId60"/>
    <p:sldId id="357" r:id="rId61"/>
    <p:sldId id="366" r:id="rId62"/>
    <p:sldId id="367" r:id="rId63"/>
    <p:sldId id="368" r:id="rId64"/>
    <p:sldId id="370" r:id="rId65"/>
    <p:sldId id="352" r:id="rId66"/>
    <p:sldId id="346" r:id="rId67"/>
    <p:sldId id="353" r:id="rId68"/>
    <p:sldId id="381" r:id="rId69"/>
    <p:sldId id="347" r:id="rId70"/>
    <p:sldId id="264" r:id="rId71"/>
    <p:sldId id="269" r:id="rId72"/>
    <p:sldId id="272" r:id="rId73"/>
    <p:sldId id="273" r:id="rId74"/>
    <p:sldId id="274" r:id="rId75"/>
    <p:sldId id="275" r:id="rId76"/>
    <p:sldId id="277" r:id="rId77"/>
    <p:sldId id="280" r:id="rId78"/>
    <p:sldId id="281" r:id="rId79"/>
    <p:sldId id="282" r:id="rId80"/>
    <p:sldId id="283" r:id="rId81"/>
    <p:sldId id="302" r:id="rId82"/>
    <p:sldId id="284" r:id="rId83"/>
    <p:sldId id="285" r:id="rId84"/>
    <p:sldId id="287" r:id="rId85"/>
    <p:sldId id="289" r:id="rId86"/>
    <p:sldId id="291" r:id="rId87"/>
    <p:sldId id="292" r:id="rId88"/>
    <p:sldId id="364" r:id="rId89"/>
    <p:sldId id="293" r:id="rId90"/>
    <p:sldId id="295" r:id="rId91"/>
    <p:sldId id="300" r:id="rId92"/>
    <p:sldId id="361" r:id="rId93"/>
    <p:sldId id="362" r:id="rId94"/>
    <p:sldId id="375" r:id="rId95"/>
    <p:sldId id="377" r:id="rId96"/>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380"/>
    <p:restoredTop sz="94660"/>
  </p:normalViewPr>
  <p:slideViewPr>
    <p:cSldViewPr>
      <p:cViewPr varScale="1">
        <p:scale>
          <a:sx n="56" d="100"/>
          <a:sy n="56" d="100"/>
        </p:scale>
        <p:origin x="-642"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E9DD429-2049-4F8E-B5A3-54240EAF808E}" type="datetimeFigureOut">
              <a:rPr lang="ar-SA" smtClean="0"/>
              <a:pPr/>
              <a:t>23/04/1433</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C617FC0B-2684-4C49-BC9D-571CDC196D54}" type="slidenum">
              <a:rPr lang="ar-SA" smtClean="0"/>
              <a:pPr/>
              <a:t>‹#›</a:t>
            </a:fld>
            <a:endParaRPr lang="ar-SA"/>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BD2F0F26-B347-4FB4-9E31-1248921DEA59}" type="slidenum">
              <a:rPr lang="ar-SA" smtClean="0"/>
              <a:pPr/>
              <a:t>32</a:t>
            </a:fld>
            <a:endParaRPr lang="en-US"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BCADDFBE-0F05-40C3-A2FC-82EDF4CFDBEB}" type="slidenum">
              <a:rPr lang="ar-SA" smtClean="0"/>
              <a:pPr/>
              <a:t>64</a:t>
            </a:fld>
            <a:endParaRPr lang="ar-S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E09B4D79-F98F-4DFA-B0B7-871B566C7010}" type="slidenum">
              <a:rPr lang="ar-SA" smtClean="0"/>
              <a:pPr/>
              <a:t>92</a:t>
            </a:fld>
            <a:endParaRPr lang="en-US"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BD2F0F26-B347-4FB4-9E31-1248921DEA59}" type="slidenum">
              <a:rPr lang="ar-SA" smtClean="0"/>
              <a:pPr/>
              <a:t>93</a:t>
            </a:fld>
            <a:endParaRPr lang="en-US"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23/04/1433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23/04/1433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23/04/1433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23/04/1433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23/04/1433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23/04/1433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pPr/>
              <a:t>23/04/1433</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pPr/>
              <a:t>23/04/1433</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pPr/>
              <a:t>23/04/1433</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23/04/1433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23/04/1433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pPr/>
              <a:t>23/04/1433</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faculty.caes.uga.edu/pthomas/hort4050.web/Hort4050web/op/op4/aoi.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faculty.caes.uga.edu/pthomas/hort4050.web/Hort4050web/op/op4/trig.html"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b="1" dirty="0" smtClean="0"/>
              <a:t>Greenhouse Environmental Control</a:t>
            </a:r>
            <a:endParaRPr lang="ar-SA" dirty="0"/>
          </a:p>
        </p:txBody>
      </p:sp>
      <p:sp>
        <p:nvSpPr>
          <p:cNvPr id="3" name="عنوان فرعي 2"/>
          <p:cNvSpPr>
            <a:spLocks noGrp="1"/>
          </p:cNvSpPr>
          <p:nvPr>
            <p:ph type="subTitle" idx="1"/>
          </p:nvPr>
        </p:nvSpPr>
        <p:spPr/>
        <p:txBody>
          <a:bodyPr/>
          <a:lstStyle/>
          <a:p>
            <a:endParaRPr lang="ar-SA"/>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3">
              <a:lumMod val="60000"/>
              <a:lumOff val="40000"/>
            </a:schemeClr>
          </a:solidFill>
        </p:spPr>
        <p:txBody>
          <a:bodyPr>
            <a:normAutofit fontScale="90000"/>
          </a:bodyPr>
          <a:lstStyle/>
          <a:p>
            <a:r>
              <a:rPr lang="en-US" b="1" dirty="0" smtClean="0"/>
              <a:t>Waveband Color Function in the Plant</a:t>
            </a:r>
            <a:br>
              <a:rPr lang="en-US" b="1" dirty="0" smtClean="0"/>
            </a:br>
            <a:r>
              <a:rPr lang="ar-SA" b="1" dirty="0" smtClean="0"/>
              <a:t>دور الحزم </a:t>
            </a:r>
            <a:r>
              <a:rPr lang="ar-SA" b="1" dirty="0" err="1" smtClean="0"/>
              <a:t>الموجية</a:t>
            </a:r>
            <a:r>
              <a:rPr lang="ar-SA" b="1" dirty="0" smtClean="0"/>
              <a:t> في النبات</a:t>
            </a:r>
            <a:endParaRPr lang="ar-SA" dirty="0"/>
          </a:p>
        </p:txBody>
      </p:sp>
      <p:sp>
        <p:nvSpPr>
          <p:cNvPr id="3" name="عنصر نائب للمحتوى 2"/>
          <p:cNvSpPr>
            <a:spLocks noGrp="1"/>
          </p:cNvSpPr>
          <p:nvPr>
            <p:ph idx="1"/>
          </p:nvPr>
        </p:nvSpPr>
        <p:spPr/>
        <p:txBody>
          <a:bodyPr>
            <a:normAutofit fontScale="92500" lnSpcReduction="20000"/>
          </a:bodyPr>
          <a:lstStyle/>
          <a:p>
            <a:pPr>
              <a:buFont typeface="Wingdings" pitchFamily="2" charset="2"/>
              <a:buChar char="Ø"/>
            </a:pPr>
            <a:r>
              <a:rPr lang="ar-SA" dirty="0" smtClean="0"/>
              <a:t>.الضوء المرئي </a:t>
            </a:r>
            <a:r>
              <a:rPr lang="en-US" b="1" dirty="0" smtClean="0"/>
              <a:t>Visible Light</a:t>
            </a:r>
            <a:r>
              <a:rPr lang="ar-SA" dirty="0" smtClean="0"/>
              <a:t> (380-780 </a:t>
            </a:r>
            <a:r>
              <a:rPr lang="ar-SA" dirty="0" err="1" smtClean="0"/>
              <a:t>نانومتر</a:t>
            </a:r>
            <a:r>
              <a:rPr lang="ar-SA" dirty="0" smtClean="0"/>
              <a:t>) وهي الطاقة </a:t>
            </a:r>
            <a:r>
              <a:rPr lang="ar-SA" dirty="0" err="1" smtClean="0"/>
              <a:t>الضروية</a:t>
            </a:r>
            <a:r>
              <a:rPr lang="ar-SA" dirty="0" smtClean="0"/>
              <a:t> للنمو والتطور .</a:t>
            </a:r>
            <a:r>
              <a:rPr lang="ar-SA" dirty="0" err="1" smtClean="0"/>
              <a:t>ان</a:t>
            </a:r>
            <a:r>
              <a:rPr lang="ar-SA" dirty="0" smtClean="0"/>
              <a:t> </a:t>
            </a:r>
            <a:r>
              <a:rPr lang="ar-SA" dirty="0" err="1" smtClean="0"/>
              <a:t>الاشعاع</a:t>
            </a:r>
            <a:r>
              <a:rPr lang="ar-SA" dirty="0" smtClean="0"/>
              <a:t> الضوئي الفعال في عملية البناء الضوئي</a:t>
            </a:r>
            <a:r>
              <a:rPr lang="en-US" dirty="0" smtClean="0"/>
              <a:t>(PAR)  Photosynthetic Active Radiation</a:t>
            </a:r>
            <a:r>
              <a:rPr lang="ar-SA" dirty="0" smtClean="0"/>
              <a:t> هو 400-700 </a:t>
            </a:r>
            <a:r>
              <a:rPr lang="ar-SA" dirty="0" err="1" smtClean="0"/>
              <a:t>نانومتر</a:t>
            </a:r>
            <a:endParaRPr lang="en-US" dirty="0" smtClean="0"/>
          </a:p>
          <a:p>
            <a:pPr>
              <a:buNone/>
            </a:pPr>
            <a:r>
              <a:rPr lang="ar-SA" dirty="0" smtClean="0"/>
              <a:t>كما </a:t>
            </a:r>
            <a:r>
              <a:rPr lang="ar-SA" dirty="0" err="1" smtClean="0"/>
              <a:t>ان</a:t>
            </a:r>
            <a:r>
              <a:rPr lang="ar-SA" dirty="0" smtClean="0"/>
              <a:t> لشدة الضوء ومدته وتوزيع الطيف </a:t>
            </a:r>
            <a:r>
              <a:rPr lang="ar-SA" dirty="0" err="1" smtClean="0"/>
              <a:t>تاثير</a:t>
            </a:r>
            <a:r>
              <a:rPr lang="ar-SA" dirty="0" smtClean="0"/>
              <a:t> على استجابة النبات</a:t>
            </a:r>
            <a:endParaRPr lang="en-US" dirty="0" smtClean="0"/>
          </a:p>
          <a:p>
            <a:pPr>
              <a:buFont typeface="Wingdings" pitchFamily="2" charset="2"/>
              <a:buChar char="Ø"/>
            </a:pPr>
            <a:r>
              <a:rPr lang="ar-SA" dirty="0" err="1" smtClean="0"/>
              <a:t>الاشعة</a:t>
            </a:r>
            <a:r>
              <a:rPr lang="ar-SA" dirty="0" smtClean="0"/>
              <a:t> فوق </a:t>
            </a:r>
            <a:r>
              <a:rPr lang="ar-SA" dirty="0" err="1" smtClean="0"/>
              <a:t>النفسجية</a:t>
            </a:r>
            <a:r>
              <a:rPr lang="ar-SA" dirty="0" smtClean="0"/>
              <a:t> </a:t>
            </a:r>
            <a:r>
              <a:rPr lang="en-US" b="1" dirty="0" smtClean="0"/>
              <a:t>UV (Ultraviolet  )Light</a:t>
            </a:r>
            <a:r>
              <a:rPr lang="ar-SA" dirty="0" smtClean="0"/>
              <a:t> (280-380 </a:t>
            </a:r>
            <a:r>
              <a:rPr lang="ar-SA" dirty="0" err="1" smtClean="0"/>
              <a:t>نانومتر</a:t>
            </a:r>
            <a:r>
              <a:rPr lang="ar-SA" dirty="0" smtClean="0"/>
              <a:t>) وهي عادة مضرة للنبات</a:t>
            </a:r>
            <a:endParaRPr lang="en-US" dirty="0" smtClean="0"/>
          </a:p>
          <a:p>
            <a:pPr>
              <a:buFont typeface="Wingdings" pitchFamily="2" charset="2"/>
              <a:buChar char="Ø"/>
            </a:pPr>
            <a:r>
              <a:rPr lang="ar-SA" dirty="0" smtClean="0"/>
              <a:t>المنطقة القريبة من </a:t>
            </a:r>
            <a:r>
              <a:rPr lang="ar-SA" dirty="0" err="1" smtClean="0"/>
              <a:t>الاشعة</a:t>
            </a:r>
            <a:r>
              <a:rPr lang="ar-SA" dirty="0" smtClean="0"/>
              <a:t> تحت الحمراء</a:t>
            </a:r>
            <a:r>
              <a:rPr lang="ar-SA" b="1" dirty="0" smtClean="0"/>
              <a:t> </a:t>
            </a:r>
            <a:r>
              <a:rPr lang="en-US" b="1" dirty="0" smtClean="0"/>
              <a:t>NIR (Near-infrared )</a:t>
            </a:r>
            <a:r>
              <a:rPr lang="en-US" dirty="0" smtClean="0"/>
              <a:t> </a:t>
            </a:r>
            <a:r>
              <a:rPr lang="ar-SA" dirty="0" smtClean="0"/>
              <a:t>(780-1400 </a:t>
            </a:r>
            <a:r>
              <a:rPr lang="ar-SA" dirty="0" err="1" smtClean="0"/>
              <a:t>نانومتر</a:t>
            </a:r>
            <a:r>
              <a:rPr lang="ar-SA" dirty="0" smtClean="0"/>
              <a:t> ) وهي تؤدي </a:t>
            </a:r>
            <a:r>
              <a:rPr lang="ar-SA" dirty="0" err="1" smtClean="0"/>
              <a:t>الى</a:t>
            </a:r>
            <a:r>
              <a:rPr lang="ar-SA" dirty="0" smtClean="0"/>
              <a:t> زيادة درجة حرارة النبات والبيت الزجاجي وهي مرغوبة في فصل الشتاء ولكنها غير مرغوبة في فصل الصيف.</a:t>
            </a:r>
            <a:endParaRPr lang="en-US" dirty="0" smtClean="0"/>
          </a:p>
          <a:p>
            <a:pPr algn="just">
              <a:buNone/>
            </a:pPr>
            <a:endParaRPr lang="ar-SA"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عنصر نائب للمحتوى 3"/>
          <p:cNvPicPr>
            <a:picLocks noGrp="1"/>
          </p:cNvPicPr>
          <p:nvPr>
            <p:ph idx="1"/>
          </p:nvPr>
        </p:nvPicPr>
        <p:blipFill>
          <a:blip r:embed="rId2"/>
          <a:srcRect/>
          <a:stretch>
            <a:fillRect/>
          </a:stretch>
        </p:blipFill>
        <p:spPr bwMode="auto">
          <a:xfrm>
            <a:off x="1357290" y="1785926"/>
            <a:ext cx="5572164" cy="37862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عنصر نائب للمحتوى 3"/>
          <p:cNvPicPr>
            <a:picLocks noGrp="1"/>
          </p:cNvPicPr>
          <p:nvPr>
            <p:ph idx="1"/>
          </p:nvPr>
        </p:nvPicPr>
        <p:blipFill>
          <a:blip r:embed="rId2"/>
          <a:srcRect/>
          <a:stretch>
            <a:fillRect/>
          </a:stretch>
        </p:blipFill>
        <p:spPr bwMode="auto">
          <a:xfrm>
            <a:off x="2106000" y="2580681"/>
            <a:ext cx="4932000" cy="256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عنصر نائب للمحتوى 3"/>
          <p:cNvPicPr>
            <a:picLocks noGrp="1"/>
          </p:cNvPicPr>
          <p:nvPr>
            <p:ph idx="1"/>
          </p:nvPr>
        </p:nvPicPr>
        <p:blipFill>
          <a:blip r:embed="rId2"/>
          <a:srcRect l="16150" t="29436" r="17598" b="13893"/>
          <a:stretch>
            <a:fillRect/>
          </a:stretch>
        </p:blipFill>
        <p:spPr bwMode="auto">
          <a:xfrm>
            <a:off x="1044574" y="1600200"/>
            <a:ext cx="7054852"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عنصر نائب للمحتوى 3"/>
          <p:cNvPicPr>
            <a:picLocks noGrp="1"/>
          </p:cNvPicPr>
          <p:nvPr>
            <p:ph idx="1"/>
          </p:nvPr>
        </p:nvPicPr>
        <p:blipFill>
          <a:blip r:embed="rId2"/>
          <a:srcRect/>
          <a:stretch>
            <a:fillRect/>
          </a:stretch>
        </p:blipFill>
        <p:spPr bwMode="auto">
          <a:xfrm>
            <a:off x="2484000" y="2562681"/>
            <a:ext cx="4176000" cy="260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عنصر نائب للمحتوى 3"/>
          <p:cNvPicPr>
            <a:picLocks noGrp="1"/>
          </p:cNvPicPr>
          <p:nvPr>
            <p:ph idx="1"/>
          </p:nvPr>
        </p:nvPicPr>
        <p:blipFill>
          <a:blip r:embed="rId2"/>
          <a:stretch>
            <a:fillRect/>
          </a:stretch>
        </p:blipFill>
        <p:spPr bwMode="auto">
          <a:xfrm>
            <a:off x="2412000" y="2589681"/>
            <a:ext cx="4320000" cy="254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Picture 2" descr="l-curve"/>
          <p:cNvPicPr>
            <a:picLocks noGrp="1" noChangeAspect="1" noChangeArrowheads="1"/>
          </p:cNvPicPr>
          <p:nvPr>
            <p:ph idx="1"/>
          </p:nvPr>
        </p:nvPicPr>
        <p:blipFill>
          <a:blip r:embed="rId2"/>
          <a:srcRect/>
          <a:stretch>
            <a:fillRect/>
          </a:stretch>
        </p:blipFill>
        <p:spPr bwMode="auto">
          <a:xfrm>
            <a:off x="1500166" y="1714488"/>
            <a:ext cx="6124451" cy="3744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ar-SA" dirty="0"/>
          </a:p>
        </p:txBody>
      </p:sp>
      <p:sp>
        <p:nvSpPr>
          <p:cNvPr id="2" name="عنوان 1"/>
          <p:cNvSpPr>
            <a:spLocks noGrp="1"/>
          </p:cNvSpPr>
          <p:nvPr>
            <p:ph type="title"/>
          </p:nvPr>
        </p:nvSpPr>
        <p:spPr/>
        <p:txBody>
          <a:bodyPr/>
          <a:lstStyle/>
          <a:p>
            <a:endParaRPr lang="ar-SA"/>
          </a:p>
        </p:txBody>
      </p:sp>
      <p:pic>
        <p:nvPicPr>
          <p:cNvPr id="4" name="صورة 3"/>
          <p:cNvPicPr/>
          <p:nvPr/>
        </p:nvPicPr>
        <p:blipFill>
          <a:blip r:embed="rId2"/>
          <a:srcRect/>
          <a:stretch>
            <a:fillRect/>
          </a:stretch>
        </p:blipFill>
        <p:spPr bwMode="auto">
          <a:xfrm>
            <a:off x="571472" y="928670"/>
            <a:ext cx="8072494" cy="5572164"/>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عنصر نائب للمحتوى 3"/>
          <p:cNvPicPr>
            <a:picLocks noGrp="1"/>
          </p:cNvPicPr>
          <p:nvPr>
            <p:ph idx="1"/>
          </p:nvPr>
        </p:nvPicPr>
        <p:blipFill>
          <a:blip r:embed="rId2"/>
          <a:srcRect l="5102" t="10690" b="4655"/>
          <a:stretch>
            <a:fillRect/>
          </a:stretch>
        </p:blipFill>
        <p:spPr bwMode="auto">
          <a:xfrm>
            <a:off x="0" y="1571612"/>
            <a:ext cx="7452000" cy="4896000"/>
          </a:xfrm>
          <a:prstGeom prst="rect">
            <a:avLst/>
          </a:prstGeom>
          <a:noFill/>
          <a:ln w="9525">
            <a:noFill/>
            <a:miter lim="800000"/>
            <a:headEnd/>
            <a:tailEnd/>
          </a:ln>
        </p:spPr>
      </p:pic>
      <p:sp>
        <p:nvSpPr>
          <p:cNvPr id="6" name="مستطيل 5"/>
          <p:cNvSpPr/>
          <p:nvPr/>
        </p:nvSpPr>
        <p:spPr>
          <a:xfrm>
            <a:off x="3357554" y="5429264"/>
            <a:ext cx="4572000" cy="1200329"/>
          </a:xfrm>
          <a:prstGeom prst="rect">
            <a:avLst/>
          </a:prstGeom>
        </p:spPr>
        <p:txBody>
          <a:bodyPr>
            <a:spAutoFit/>
          </a:bodyPr>
          <a:lstStyle/>
          <a:p>
            <a:r>
              <a:rPr lang="en-US" dirty="0" smtClean="0"/>
              <a:t>When the sun strikes glass or any object for that matter, some of the solar energy is reflected, some is transmitted and some is absorbed</a:t>
            </a:r>
            <a:endParaRPr lang="ar-SA"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descr="Illustration of heat transmission and reflectivity on 3mm clear glass"/>
          <p:cNvPicPr>
            <a:picLocks noChangeAspect="1" noChangeArrowheads="1"/>
          </p:cNvPicPr>
          <p:nvPr/>
        </p:nvPicPr>
        <p:blipFill>
          <a:blip r:embed="rId2"/>
          <a:srcRect/>
          <a:stretch>
            <a:fillRect/>
          </a:stretch>
        </p:blipFill>
        <p:spPr bwMode="auto">
          <a:xfrm>
            <a:off x="1571604" y="1643050"/>
            <a:ext cx="5635753" cy="4284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857224" y="0"/>
            <a:ext cx="8001056" cy="2071678"/>
          </a:xfrm>
        </p:spPr>
        <p:txBody>
          <a:bodyPr>
            <a:normAutofit fontScale="90000"/>
          </a:bodyPr>
          <a:lstStyle/>
          <a:p>
            <a:r>
              <a:rPr lang="ar-SA" dirty="0" smtClean="0"/>
              <a:t/>
            </a:r>
            <a:br>
              <a:rPr lang="ar-SA" dirty="0" smtClean="0"/>
            </a:br>
            <a:r>
              <a:rPr lang="ar-SA" dirty="0" smtClean="0"/>
              <a:t/>
            </a:r>
            <a:br>
              <a:rPr lang="ar-SA" dirty="0" smtClean="0"/>
            </a:br>
            <a:r>
              <a:rPr lang="en-US" sz="3600" b="1" dirty="0" smtClean="0"/>
              <a:t>Crops are effected by surrounding </a:t>
            </a:r>
            <a:br>
              <a:rPr lang="en-US" sz="3600" b="1" dirty="0" smtClean="0"/>
            </a:br>
            <a:r>
              <a:rPr lang="en-US" sz="3600" b="1" dirty="0" smtClean="0"/>
              <a:t>greenhouse microclimate </a:t>
            </a:r>
            <a:r>
              <a:rPr lang="ar-SA" sz="3600" b="1" dirty="0" smtClean="0"/>
              <a:t/>
            </a:r>
            <a:br>
              <a:rPr lang="ar-SA" sz="3600" b="1" dirty="0" smtClean="0"/>
            </a:br>
            <a:r>
              <a:rPr lang="ar-SA" sz="3600" b="1" dirty="0" smtClean="0"/>
              <a:t>تتأثر المحاصيل بالظروف المناخية المحيطة بالبيت الزجاجي</a:t>
            </a:r>
            <a:endParaRPr lang="ar-SA" b="1" dirty="0"/>
          </a:p>
        </p:txBody>
      </p:sp>
      <p:sp>
        <p:nvSpPr>
          <p:cNvPr id="3" name="عنوان فرعي 2"/>
          <p:cNvSpPr>
            <a:spLocks noGrp="1"/>
          </p:cNvSpPr>
          <p:nvPr>
            <p:ph type="subTitle" idx="1"/>
          </p:nvPr>
        </p:nvSpPr>
        <p:spPr>
          <a:xfrm>
            <a:off x="1285852" y="2285992"/>
            <a:ext cx="6400800" cy="4143404"/>
          </a:xfrm>
        </p:spPr>
        <p:txBody>
          <a:bodyPr>
            <a:normAutofit fontScale="32500" lnSpcReduction="20000"/>
          </a:bodyPr>
          <a:lstStyle/>
          <a:p>
            <a:endParaRPr lang="ar-SA" dirty="0" smtClean="0"/>
          </a:p>
          <a:p>
            <a:endParaRPr lang="en-US" dirty="0" smtClean="0"/>
          </a:p>
          <a:p>
            <a:endParaRPr lang="en-US" dirty="0" smtClean="0"/>
          </a:p>
          <a:p>
            <a:endParaRPr lang="en-US" dirty="0" smtClean="0"/>
          </a:p>
          <a:p>
            <a:endParaRPr lang="ar-SA" dirty="0" smtClean="0"/>
          </a:p>
          <a:p>
            <a:endParaRPr lang="ar-SA" dirty="0" smtClean="0"/>
          </a:p>
          <a:p>
            <a:r>
              <a:rPr lang="en-US" sz="5000" dirty="0" smtClean="0"/>
              <a:t>1. </a:t>
            </a:r>
            <a:r>
              <a:rPr lang="en-US" sz="5500" dirty="0" smtClean="0">
                <a:solidFill>
                  <a:schemeClr val="tx1"/>
                </a:solidFill>
              </a:rPr>
              <a:t>Photosynthesis (Light energy                  usable chemical energy</a:t>
            </a:r>
            <a:r>
              <a:rPr lang="en-US" sz="5500" dirty="0" smtClean="0"/>
              <a:t>)</a:t>
            </a:r>
            <a:endParaRPr lang="en-US" dirty="0" smtClean="0"/>
          </a:p>
          <a:p>
            <a:r>
              <a:rPr lang="en-US" dirty="0" smtClean="0"/>
              <a:t> </a:t>
            </a:r>
            <a:endParaRPr lang="ar-SA" dirty="0" smtClean="0"/>
          </a:p>
          <a:p>
            <a:endParaRPr lang="en-US" dirty="0" smtClean="0"/>
          </a:p>
          <a:p>
            <a:endParaRPr lang="ar-SA" dirty="0" smtClean="0"/>
          </a:p>
          <a:p>
            <a:endParaRPr lang="ar-SA" dirty="0" smtClean="0"/>
          </a:p>
          <a:p>
            <a:endParaRPr lang="ar-SA"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a:t>
            </a:r>
          </a:p>
        </p:txBody>
      </p:sp>
      <p:pic>
        <p:nvPicPr>
          <p:cNvPr id="1028" name="Picture 4" descr="http://4.bp.blogspot.com/_FMQ6FQ-EoSg/TTwKw-Wa4aI/AAAAAAAAAC0/Wju3d2Bd9Zk/s1600/ben%2B1.png"/>
          <p:cNvPicPr>
            <a:picLocks noChangeAspect="1" noChangeArrowheads="1"/>
          </p:cNvPicPr>
          <p:nvPr/>
        </p:nvPicPr>
        <p:blipFill>
          <a:blip r:embed="rId2" cstate="print"/>
          <a:srcRect/>
          <a:stretch>
            <a:fillRect/>
          </a:stretch>
        </p:blipFill>
        <p:spPr bwMode="auto">
          <a:xfrm>
            <a:off x="3500430" y="3571876"/>
            <a:ext cx="2304000" cy="2852832"/>
          </a:xfrm>
          <a:prstGeom prst="rect">
            <a:avLst/>
          </a:prstGeom>
          <a:noFill/>
        </p:spPr>
      </p:pic>
      <p:cxnSp>
        <p:nvCxnSpPr>
          <p:cNvPr id="9" name="رابط كسهم مستقيم 8"/>
          <p:cNvCxnSpPr/>
          <p:nvPr/>
        </p:nvCxnSpPr>
        <p:spPr>
          <a:xfrm>
            <a:off x="4500562" y="3357562"/>
            <a:ext cx="500066"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3">
              <a:lumMod val="60000"/>
              <a:lumOff val="40000"/>
            </a:schemeClr>
          </a:solidFill>
        </p:spPr>
        <p:txBody>
          <a:bodyPr>
            <a:noAutofit/>
          </a:bodyPr>
          <a:lstStyle/>
          <a:p>
            <a:r>
              <a:rPr lang="en-US" sz="2400" dirty="0" smtClean="0"/>
              <a:t>major factors which together modify the actual radiation transmitted </a:t>
            </a:r>
            <a:r>
              <a:rPr lang="ar-SA" sz="2400" dirty="0" smtClean="0"/>
              <a:t/>
            </a:r>
            <a:br>
              <a:rPr lang="ar-SA" sz="2400" dirty="0" smtClean="0"/>
            </a:br>
            <a:r>
              <a:rPr lang="ar-SA" sz="2400" dirty="0" smtClean="0"/>
              <a:t>العوامل التي تؤثر في </a:t>
            </a:r>
            <a:r>
              <a:rPr lang="ar-SA" sz="2400" dirty="0" err="1" smtClean="0"/>
              <a:t>الاشعة</a:t>
            </a:r>
            <a:r>
              <a:rPr lang="ar-SA" sz="2400" dirty="0" smtClean="0"/>
              <a:t> النافذة</a:t>
            </a:r>
            <a:endParaRPr lang="ar-SA" sz="2400" dirty="0"/>
          </a:p>
        </p:txBody>
      </p:sp>
      <p:sp>
        <p:nvSpPr>
          <p:cNvPr id="3" name="عنصر نائب للمحتوى 2"/>
          <p:cNvSpPr>
            <a:spLocks noGrp="1"/>
          </p:cNvSpPr>
          <p:nvPr>
            <p:ph idx="1"/>
          </p:nvPr>
        </p:nvSpPr>
        <p:spPr/>
        <p:txBody>
          <a:bodyPr>
            <a:normAutofit fontScale="85000" lnSpcReduction="20000"/>
          </a:bodyPr>
          <a:lstStyle/>
          <a:p>
            <a:pPr algn="l"/>
            <a:r>
              <a:rPr lang="en-US" dirty="0" smtClean="0"/>
              <a:t>► day of year and hour of day </a:t>
            </a:r>
          </a:p>
          <a:p>
            <a:pPr algn="l"/>
            <a:r>
              <a:rPr lang="en-US" dirty="0" smtClean="0"/>
              <a:t>► latitude </a:t>
            </a:r>
          </a:p>
          <a:p>
            <a:pPr algn="l"/>
            <a:r>
              <a:rPr lang="en-US" dirty="0" smtClean="0"/>
              <a:t>► local weather conditions </a:t>
            </a:r>
          </a:p>
          <a:p>
            <a:pPr algn="l">
              <a:buNone/>
            </a:pPr>
            <a:r>
              <a:rPr lang="en-US" dirty="0" smtClean="0"/>
              <a:t>► predominance of direct or diffuse solar radiation </a:t>
            </a:r>
            <a:r>
              <a:rPr lang="ar-SA" dirty="0" smtClean="0"/>
              <a:t> سيطرة الضوء المباشر </a:t>
            </a:r>
            <a:r>
              <a:rPr lang="ar-SA" dirty="0" err="1" smtClean="0"/>
              <a:t>او</a:t>
            </a:r>
            <a:r>
              <a:rPr lang="ar-SA" dirty="0" smtClean="0"/>
              <a:t> الضوء المنتشر</a:t>
            </a:r>
            <a:endParaRPr lang="en-US" dirty="0" smtClean="0"/>
          </a:p>
          <a:p>
            <a:pPr algn="l"/>
            <a:r>
              <a:rPr lang="en-US" dirty="0" smtClean="0"/>
              <a:t>► spectral quality or waveband of the radiation </a:t>
            </a:r>
          </a:p>
          <a:p>
            <a:pPr algn="l"/>
            <a:r>
              <a:rPr lang="en-US" dirty="0" smtClean="0"/>
              <a:t>► cover material properties (at installation and as affected in time by weathering, air pollutants, moisture condensation , and dust and dirt accumulation).</a:t>
            </a:r>
            <a:r>
              <a:rPr lang="ar-SA" dirty="0" smtClean="0"/>
              <a:t> </a:t>
            </a:r>
          </a:p>
          <a:p>
            <a:pPr algn="l"/>
            <a:r>
              <a:rPr lang="ar-SA" dirty="0" smtClean="0"/>
              <a:t>مادة الغطاء عند الإنشاء وتأثره  بمرور الزمن بالظروف المناخية التلوث تكاثف الرطوبة وتراكم الغبار والأوساخ.</a:t>
            </a:r>
            <a:endParaRPr lang="ar-SA"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3">
              <a:lumMod val="60000"/>
              <a:lumOff val="40000"/>
            </a:schemeClr>
          </a:solidFill>
        </p:spPr>
        <p:txBody>
          <a:bodyPr>
            <a:normAutofit fontScale="90000"/>
          </a:bodyPr>
          <a:lstStyle/>
          <a:p>
            <a:r>
              <a:rPr lang="ar-SA" dirty="0" smtClean="0"/>
              <a:t/>
            </a:r>
            <a:br>
              <a:rPr lang="ar-SA" dirty="0" smtClean="0"/>
            </a:br>
            <a:r>
              <a:rPr lang="en-US" dirty="0" smtClean="0"/>
              <a:t> ► </a:t>
            </a:r>
            <a:r>
              <a:rPr lang="ar-SA" sz="2700" dirty="0" smtClean="0"/>
              <a:t>هيكل البيت الزجاجي له </a:t>
            </a:r>
            <a:r>
              <a:rPr lang="ar-SA" sz="2700" dirty="0" err="1" smtClean="0"/>
              <a:t>تاثير</a:t>
            </a:r>
            <a:r>
              <a:rPr lang="ar-SA" sz="2700" dirty="0" smtClean="0"/>
              <a:t> في </a:t>
            </a:r>
            <a:r>
              <a:rPr lang="ar-SA" sz="2700" dirty="0" err="1" smtClean="0"/>
              <a:t>الاشعة</a:t>
            </a:r>
            <a:r>
              <a:rPr lang="ar-SA" sz="2700" dirty="0" smtClean="0"/>
              <a:t> النافذة</a:t>
            </a:r>
            <a:br>
              <a:rPr lang="ar-SA" sz="2700" dirty="0" smtClean="0"/>
            </a:br>
            <a:r>
              <a:rPr lang="en-US" sz="2700" dirty="0" smtClean="0"/>
              <a:t> </a:t>
            </a:r>
            <a:r>
              <a:rPr lang="en-US" sz="2400" dirty="0" smtClean="0"/>
              <a:t>radiation transmission is also influenced by the physical structure of the greenhouse. The factors include</a:t>
            </a:r>
            <a:r>
              <a:rPr lang="en-US" sz="2700" dirty="0" smtClean="0"/>
              <a:t> </a:t>
            </a:r>
            <a:r>
              <a:rPr lang="ar-SA" dirty="0" smtClean="0"/>
              <a:t/>
            </a:r>
            <a:br>
              <a:rPr lang="ar-SA" dirty="0" smtClean="0"/>
            </a:br>
            <a:endParaRPr lang="ar-SA" dirty="0"/>
          </a:p>
        </p:txBody>
      </p:sp>
      <p:sp>
        <p:nvSpPr>
          <p:cNvPr id="3" name="عنصر نائب للمحتوى 2"/>
          <p:cNvSpPr>
            <a:spLocks noGrp="1"/>
          </p:cNvSpPr>
          <p:nvPr>
            <p:ph idx="1"/>
          </p:nvPr>
        </p:nvSpPr>
        <p:spPr/>
        <p:txBody>
          <a:bodyPr/>
          <a:lstStyle/>
          <a:p>
            <a:pPr algn="just" rtl="0"/>
            <a:r>
              <a:rPr lang="en-US" dirty="0" smtClean="0"/>
              <a:t>► angle and shape of the roof</a:t>
            </a:r>
            <a:endParaRPr lang="ar-SA" dirty="0" smtClean="0"/>
          </a:p>
          <a:p>
            <a:pPr algn="just" rtl="0"/>
            <a:r>
              <a:rPr lang="en-US" dirty="0" smtClean="0"/>
              <a:t>► the number and width of spans (distance from gutter to gutter, if multi-span or ground to ground, if single span) </a:t>
            </a:r>
          </a:p>
          <a:p>
            <a:pPr algn="just" rtl="0"/>
            <a:r>
              <a:rPr lang="en-US" dirty="0" smtClean="0"/>
              <a:t>► height of end walls </a:t>
            </a:r>
          </a:p>
          <a:p>
            <a:pPr algn="just" rtl="0"/>
            <a:r>
              <a:rPr lang="en-US" dirty="0" smtClean="0"/>
              <a:t>► length to width ratio of the structure</a:t>
            </a:r>
          </a:p>
          <a:p>
            <a:pPr algn="just" rtl="0"/>
            <a:r>
              <a:rPr lang="en-US" dirty="0" smtClean="0"/>
              <a:t>► compass orientation </a:t>
            </a:r>
            <a:r>
              <a:rPr lang="ar-SA" dirty="0" smtClean="0"/>
              <a:t>الاتجاه</a:t>
            </a:r>
            <a:endParaRPr lang="en-US" dirty="0" smtClean="0"/>
          </a:p>
          <a:p>
            <a:pPr algn="l" rtl="0"/>
            <a:endParaRPr lang="ar-SA"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85000" lnSpcReduction="20000"/>
          </a:bodyPr>
          <a:lstStyle/>
          <a:p>
            <a:r>
              <a:rPr lang="ar-SA" dirty="0" err="1" smtClean="0"/>
              <a:t>ان</a:t>
            </a:r>
            <a:r>
              <a:rPr lang="ar-SA" dirty="0" smtClean="0"/>
              <a:t> موقع البيت بالنسبة </a:t>
            </a:r>
            <a:r>
              <a:rPr lang="ar-SA" dirty="0" err="1" smtClean="0"/>
              <a:t>الى</a:t>
            </a:r>
            <a:r>
              <a:rPr lang="ar-SA" dirty="0" smtClean="0"/>
              <a:t> خط العرض والفصل من السنة يتحكمان في زاوية سقوط </a:t>
            </a:r>
            <a:r>
              <a:rPr lang="ar-SA" dirty="0" err="1" smtClean="0"/>
              <a:t>الاشعة</a:t>
            </a:r>
            <a:r>
              <a:rPr lang="ar-SA" dirty="0" smtClean="0"/>
              <a:t> على </a:t>
            </a:r>
            <a:r>
              <a:rPr lang="ar-SA" dirty="0" err="1" smtClean="0"/>
              <a:t>الارض</a:t>
            </a:r>
            <a:r>
              <a:rPr lang="ar-SA" dirty="0" smtClean="0"/>
              <a:t> وهذه الزاوية تؤثر على شدة </a:t>
            </a:r>
            <a:r>
              <a:rPr lang="ar-SA" dirty="0" err="1" smtClean="0"/>
              <a:t>الاضاءة</a:t>
            </a:r>
            <a:r>
              <a:rPr lang="ar-SA" dirty="0" smtClean="0"/>
              <a:t> ففي </a:t>
            </a:r>
            <a:r>
              <a:rPr lang="ar-SA" dirty="0" err="1" smtClean="0"/>
              <a:t>اثناء</a:t>
            </a:r>
            <a:r>
              <a:rPr lang="ar-SA" dirty="0" smtClean="0"/>
              <a:t> الظهيرة تكون زاوية الشمس منخفضة في شهر كانون الثاني ولكنها تصل </a:t>
            </a:r>
            <a:r>
              <a:rPr lang="ar-SA" dirty="0" err="1" smtClean="0"/>
              <a:t>الى</a:t>
            </a:r>
            <a:r>
              <a:rPr lang="ar-SA" dirty="0" smtClean="0"/>
              <a:t> نقطة </a:t>
            </a:r>
            <a:r>
              <a:rPr lang="ar-SA" dirty="0" err="1" smtClean="0"/>
              <a:t>اعلى</a:t>
            </a:r>
            <a:r>
              <a:rPr lang="ar-SA" dirty="0" smtClean="0"/>
              <a:t> بكثير </a:t>
            </a:r>
            <a:r>
              <a:rPr lang="ar-SA" dirty="0" err="1" smtClean="0"/>
              <a:t>اثناء</a:t>
            </a:r>
            <a:r>
              <a:rPr lang="ar-SA" dirty="0" smtClean="0"/>
              <a:t> </a:t>
            </a:r>
            <a:r>
              <a:rPr lang="ar-SA" dirty="0" err="1" smtClean="0"/>
              <a:t>اشهر</a:t>
            </a:r>
            <a:r>
              <a:rPr lang="ar-SA" dirty="0" smtClean="0"/>
              <a:t> الصيف.وكلما زاد الاتجاه جنوبا في خط العرض ارتفعت الشمس في </a:t>
            </a:r>
            <a:r>
              <a:rPr lang="ar-SA" dirty="0" err="1" smtClean="0"/>
              <a:t>الافق</a:t>
            </a:r>
            <a:r>
              <a:rPr lang="ar-SA" dirty="0" smtClean="0"/>
              <a:t> في منتصف الشتاء .(فزاوية سقوط الشمس تكون عمودية عند خط الاستواء)  كما تتغير عدد ساعات </a:t>
            </a:r>
            <a:r>
              <a:rPr lang="ar-SA" dirty="0" err="1" smtClean="0"/>
              <a:t>الاضاءة</a:t>
            </a:r>
            <a:r>
              <a:rPr lang="ar-SA" dirty="0" smtClean="0"/>
              <a:t> مع خط العرض والفصل من السنة ففي شهر كانون الثاني عند خط الاستواء  عدد ساعات النهار 12 ساعة وعند خط عرض 10 شمالا 11.43ساعة وعند خط عرض 20 </a:t>
            </a:r>
            <a:r>
              <a:rPr lang="ar-SA" dirty="0" err="1" smtClean="0"/>
              <a:t>ش</a:t>
            </a:r>
            <a:r>
              <a:rPr lang="ar-SA" dirty="0" smtClean="0"/>
              <a:t> 10.8 ساعة وعند خط عرض 30 </a:t>
            </a:r>
            <a:r>
              <a:rPr lang="ar-SA" dirty="0" err="1" smtClean="0"/>
              <a:t>ش</a:t>
            </a:r>
            <a:r>
              <a:rPr lang="ar-SA" dirty="0" smtClean="0"/>
              <a:t> 10.10ساعة وعند خط عرض 40 </a:t>
            </a:r>
            <a:r>
              <a:rPr lang="ar-SA" dirty="0" err="1" smtClean="0"/>
              <a:t>ش</a:t>
            </a:r>
            <a:r>
              <a:rPr lang="ar-SA" dirty="0" smtClean="0"/>
              <a:t> 9.21 ساعة وعند خط عرض 50 </a:t>
            </a:r>
            <a:r>
              <a:rPr lang="ar-SA" dirty="0" err="1" smtClean="0"/>
              <a:t>ش</a:t>
            </a:r>
            <a:r>
              <a:rPr lang="ar-SA" dirty="0" smtClean="0"/>
              <a:t> 7.93 وعند خط عرض 60 </a:t>
            </a:r>
            <a:r>
              <a:rPr lang="ar-SA" dirty="0" err="1" smtClean="0"/>
              <a:t>ش</a:t>
            </a:r>
            <a:r>
              <a:rPr lang="ar-SA" dirty="0" smtClean="0"/>
              <a:t> 5.66 ساعة </a:t>
            </a:r>
          </a:p>
          <a:p>
            <a:endParaRPr lang="ar-SA" dirty="0" smtClean="0"/>
          </a:p>
          <a:p>
            <a:endParaRPr lang="ar-SA"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ar-SA" dirty="0"/>
          </a:p>
        </p:txBody>
      </p:sp>
      <p:sp>
        <p:nvSpPr>
          <p:cNvPr id="2" name="عنوان 1"/>
          <p:cNvSpPr>
            <a:spLocks noGrp="1"/>
          </p:cNvSpPr>
          <p:nvPr>
            <p:ph type="title"/>
          </p:nvPr>
        </p:nvSpPr>
        <p:spPr/>
        <p:txBody>
          <a:bodyPr/>
          <a:lstStyle/>
          <a:p>
            <a:endParaRPr lang="ar-SA"/>
          </a:p>
        </p:txBody>
      </p:sp>
      <p:pic>
        <p:nvPicPr>
          <p:cNvPr id="31746" name="Picture 2" descr="http://www.madrasty-eg.com/prep/images/prep1/social1/g/27.jpg"/>
          <p:cNvPicPr>
            <a:picLocks noChangeAspect="1" noChangeArrowheads="1"/>
          </p:cNvPicPr>
          <p:nvPr/>
        </p:nvPicPr>
        <p:blipFill>
          <a:blip r:embed="rId2"/>
          <a:srcRect/>
          <a:stretch>
            <a:fillRect/>
          </a:stretch>
        </p:blipFill>
        <p:spPr bwMode="auto">
          <a:xfrm>
            <a:off x="714348" y="846364"/>
            <a:ext cx="5972187" cy="5183913"/>
          </a:xfrm>
          <a:prstGeom prst="rect">
            <a:avLst/>
          </a:prstGeom>
          <a:noFill/>
        </p:spPr>
      </p:pic>
      <p:pic>
        <p:nvPicPr>
          <p:cNvPr id="31748" name="Picture 4" descr="http://www.madrasty-eg.com/prep/images/prep1/social1/g/26.jpg"/>
          <p:cNvPicPr>
            <a:picLocks noChangeAspect="1" noChangeArrowheads="1"/>
          </p:cNvPicPr>
          <p:nvPr/>
        </p:nvPicPr>
        <p:blipFill>
          <a:blip r:embed="rId3"/>
          <a:srcRect/>
          <a:stretch>
            <a:fillRect/>
          </a:stretch>
        </p:blipFill>
        <p:spPr bwMode="auto">
          <a:xfrm>
            <a:off x="6215074" y="1857364"/>
            <a:ext cx="2714627" cy="32575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48"/>
                                        </p:tgtEl>
                                        <p:attrNameLst>
                                          <p:attrName>style.visibility</p:attrName>
                                        </p:attrNameLst>
                                      </p:cBhvr>
                                      <p:to>
                                        <p:strVal val="visible"/>
                                      </p:to>
                                    </p:set>
                                    <p:anim calcmode="lin" valueType="num">
                                      <p:cBhvr additive="base">
                                        <p:cTn id="13" dur="500" fill="hold"/>
                                        <p:tgtEl>
                                          <p:spTgt spid="31748"/>
                                        </p:tgtEl>
                                        <p:attrNameLst>
                                          <p:attrName>ppt_x</p:attrName>
                                        </p:attrNameLst>
                                      </p:cBhvr>
                                      <p:tavLst>
                                        <p:tav tm="0">
                                          <p:val>
                                            <p:strVal val="#ppt_x"/>
                                          </p:val>
                                        </p:tav>
                                        <p:tav tm="100000">
                                          <p:val>
                                            <p:strVal val="#ppt_x"/>
                                          </p:val>
                                        </p:tav>
                                      </p:tavLst>
                                    </p:anim>
                                    <p:anim calcmode="lin" valueType="num">
                                      <p:cBhvr additive="base">
                                        <p:cTn id="14"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محتوى 5"/>
          <p:cNvSpPr>
            <a:spLocks noGrp="1"/>
          </p:cNvSpPr>
          <p:nvPr>
            <p:ph idx="1"/>
          </p:nvPr>
        </p:nvSpPr>
        <p:spPr/>
        <p:txBody>
          <a:bodyPr>
            <a:noAutofit/>
          </a:bodyPr>
          <a:lstStyle/>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t>Iraq lies between </a:t>
            </a:r>
            <a:r>
              <a:rPr lang="en-US" sz="1800" b="1" dirty="0" smtClean="0"/>
              <a:t>latitudes</a:t>
            </a:r>
            <a:r>
              <a:rPr lang="en-US" sz="1800" dirty="0" smtClean="0"/>
              <a:t> 29˚ 5´ and 37˚ 22´</a:t>
            </a:r>
          </a:p>
          <a:p>
            <a:endParaRPr lang="en-US" sz="1800" dirty="0" smtClean="0"/>
          </a:p>
        </p:txBody>
      </p:sp>
      <p:sp>
        <p:nvSpPr>
          <p:cNvPr id="2" name="عنوان 1"/>
          <p:cNvSpPr>
            <a:spLocks noGrp="1"/>
          </p:cNvSpPr>
          <p:nvPr>
            <p:ph type="title"/>
          </p:nvPr>
        </p:nvSpPr>
        <p:spPr/>
        <p:txBody>
          <a:bodyPr/>
          <a:lstStyle/>
          <a:p>
            <a:endParaRPr lang="ar-SA" dirty="0"/>
          </a:p>
        </p:txBody>
      </p:sp>
      <p:pic>
        <p:nvPicPr>
          <p:cNvPr id="5" name="صورة 4" descr="ملف:WorldMapLongLat-eq-circles-tropics-non.png"/>
          <p:cNvPicPr/>
          <p:nvPr/>
        </p:nvPicPr>
        <p:blipFill>
          <a:blip r:embed="rId2"/>
          <a:srcRect/>
          <a:stretch>
            <a:fillRect/>
          </a:stretch>
        </p:blipFill>
        <p:spPr bwMode="auto">
          <a:xfrm>
            <a:off x="285720" y="-142900"/>
            <a:ext cx="8358245" cy="5643602"/>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13" end="1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3">
              <a:lumMod val="60000"/>
              <a:lumOff val="40000"/>
            </a:schemeClr>
          </a:solidFill>
        </p:spPr>
        <p:txBody>
          <a:bodyPr>
            <a:normAutofit fontScale="90000"/>
          </a:bodyPr>
          <a:lstStyle/>
          <a:p>
            <a:pPr lvl="0"/>
            <a:r>
              <a:rPr lang="en-US" dirty="0" smtClean="0">
                <a:hlinkClick r:id="rId2"/>
              </a:rPr>
              <a:t>Angle of Incidence</a:t>
            </a:r>
            <a:r>
              <a:rPr lang="en-US" dirty="0" smtClean="0"/>
              <a:t/>
            </a:r>
            <a:br>
              <a:rPr lang="en-US" dirty="0" smtClean="0"/>
            </a:br>
            <a:r>
              <a:rPr lang="en-US" dirty="0" smtClean="0"/>
              <a:t> and shape of the roof</a:t>
            </a:r>
            <a:endParaRPr lang="ar-SA" dirty="0"/>
          </a:p>
        </p:txBody>
      </p:sp>
      <p:sp>
        <p:nvSpPr>
          <p:cNvPr id="3" name="عنصر نائب للمحتوى 2"/>
          <p:cNvSpPr>
            <a:spLocks noGrp="1"/>
          </p:cNvSpPr>
          <p:nvPr>
            <p:ph idx="1"/>
          </p:nvPr>
        </p:nvSpPr>
        <p:spPr>
          <a:xfrm>
            <a:off x="457200" y="1571612"/>
            <a:ext cx="8229600" cy="4554551"/>
          </a:xfrm>
        </p:spPr>
        <p:txBody>
          <a:bodyPr>
            <a:normAutofit fontScale="25000" lnSpcReduction="20000"/>
          </a:bodyPr>
          <a:lstStyle/>
          <a:p>
            <a:r>
              <a:rPr lang="ar-SA" sz="8000" dirty="0" smtClean="0"/>
              <a:t>زاوية السقوط </a:t>
            </a:r>
          </a:p>
          <a:p>
            <a:r>
              <a:rPr lang="ar-SA" sz="8000" dirty="0" smtClean="0"/>
              <a:t>هي </a:t>
            </a:r>
            <a:r>
              <a:rPr lang="ar-SA" sz="8000" dirty="0" err="1" smtClean="0"/>
              <a:t>الزواية</a:t>
            </a:r>
            <a:r>
              <a:rPr lang="ar-SA" sz="8000" dirty="0" smtClean="0"/>
              <a:t> بين </a:t>
            </a:r>
            <a:r>
              <a:rPr lang="ar-SA" sz="8000" dirty="0" err="1" smtClean="0"/>
              <a:t>اشعة</a:t>
            </a:r>
            <a:r>
              <a:rPr lang="ar-SA" sz="8000" dirty="0" smtClean="0"/>
              <a:t> الشمس والخط الوهمي المتعامد مع سطح الزجاج</a:t>
            </a:r>
          </a:p>
          <a:p>
            <a:pPr marL="342900" lvl="1" indent="-342900">
              <a:buFont typeface="Arial" pitchFamily="34" charset="0"/>
              <a:buChar char="•"/>
            </a:pPr>
            <a:r>
              <a:rPr lang="en-US" sz="6400" dirty="0" smtClean="0"/>
              <a:t>the angle between the solar rays and an imaginary line perpendicular to the glazing (glass) surface is the angle of incidence</a:t>
            </a:r>
          </a:p>
          <a:p>
            <a:r>
              <a:rPr lang="ar-SA" sz="8000" dirty="0" err="1" smtClean="0"/>
              <a:t>ان</a:t>
            </a:r>
            <a:r>
              <a:rPr lang="ar-SA" sz="8000" dirty="0" smtClean="0"/>
              <a:t> البيت الزجاجي مكان مغلق بالزجاج وكلما كانت شدة </a:t>
            </a:r>
            <a:r>
              <a:rPr lang="ar-SA" sz="8000" dirty="0" err="1" smtClean="0"/>
              <a:t>الاضاءة</a:t>
            </a:r>
            <a:r>
              <a:rPr lang="ar-SA" sz="8000" dirty="0" smtClean="0"/>
              <a:t> مرتفعة كلما شدة </a:t>
            </a:r>
            <a:r>
              <a:rPr lang="ar-SA" sz="8000" dirty="0" err="1" smtClean="0"/>
              <a:t>الاضاءة</a:t>
            </a:r>
            <a:r>
              <a:rPr lang="ar-SA" sz="8000" dirty="0" smtClean="0"/>
              <a:t> داخل البيت مرتفعة </a:t>
            </a:r>
            <a:r>
              <a:rPr lang="ar-SA" sz="8000" dirty="0" err="1" smtClean="0"/>
              <a:t>ان</a:t>
            </a:r>
            <a:r>
              <a:rPr lang="ar-SA" sz="8000" dirty="0" smtClean="0"/>
              <a:t> الضوء يسقط على البيت الزجاجي بزاوية تسمى زاوية السقوط وكلما صغرت الزاوية كلما كانت كمية الضوء النافذ </a:t>
            </a:r>
            <a:r>
              <a:rPr lang="ar-SA" sz="8000" dirty="0" err="1" smtClean="0"/>
              <a:t>اكثر</a:t>
            </a:r>
            <a:endParaRPr lang="ar-SA" sz="8000" dirty="0" smtClean="0"/>
          </a:p>
          <a:p>
            <a:r>
              <a:rPr lang="ar-SA" sz="8000" dirty="0" smtClean="0"/>
              <a:t>.</a:t>
            </a:r>
            <a:r>
              <a:rPr lang="ar-SA" sz="8000" dirty="0" err="1" smtClean="0"/>
              <a:t>اذن</a:t>
            </a:r>
            <a:r>
              <a:rPr lang="ar-SA" sz="8000" dirty="0" smtClean="0"/>
              <a:t> الشخص الذي ينشا البيت الزجاجي عليه </a:t>
            </a:r>
            <a:r>
              <a:rPr lang="ar-SA" sz="8000" dirty="0" err="1" smtClean="0"/>
              <a:t>ان</a:t>
            </a:r>
            <a:r>
              <a:rPr lang="ar-SA" sz="8000" dirty="0" smtClean="0"/>
              <a:t> يحدد درجة ميل </a:t>
            </a:r>
            <a:r>
              <a:rPr lang="ar-SA" sz="8000" dirty="0" err="1" smtClean="0"/>
              <a:t>الجاملون</a:t>
            </a:r>
            <a:endParaRPr lang="ar-SA" sz="8000" dirty="0" smtClean="0"/>
          </a:p>
          <a:p>
            <a:r>
              <a:rPr lang="ar-SA" sz="8000" dirty="0" smtClean="0"/>
              <a:t> </a:t>
            </a:r>
            <a:r>
              <a:rPr lang="ar-SA" sz="8000" dirty="0" err="1" smtClean="0"/>
              <a:t>اذن</a:t>
            </a:r>
            <a:r>
              <a:rPr lang="ar-SA" sz="8000" dirty="0" smtClean="0"/>
              <a:t> ميل سقف البيت الزجاجي هو مؤشر مهم في تصميم </a:t>
            </a:r>
            <a:r>
              <a:rPr lang="ar-SA" sz="8000" dirty="0" err="1" smtClean="0"/>
              <a:t>الببت</a:t>
            </a:r>
            <a:r>
              <a:rPr lang="ar-SA" sz="8000" dirty="0" smtClean="0"/>
              <a:t> الزجاجي .وان </a:t>
            </a:r>
            <a:r>
              <a:rPr lang="ar-SA" sz="8000" dirty="0" err="1" smtClean="0"/>
              <a:t>اقصى</a:t>
            </a:r>
            <a:r>
              <a:rPr lang="ar-SA" sz="8000" dirty="0" smtClean="0"/>
              <a:t> طاقة ضوئية تنفذ </a:t>
            </a:r>
            <a:r>
              <a:rPr lang="ar-SA" sz="8000" dirty="0" err="1" smtClean="0"/>
              <a:t>الى</a:t>
            </a:r>
            <a:r>
              <a:rPr lang="ar-SA" sz="8000" dirty="0" smtClean="0"/>
              <a:t> البيت الزجاجي عندما تتعامد </a:t>
            </a:r>
            <a:r>
              <a:rPr lang="ar-SA" sz="8000" dirty="0" err="1" smtClean="0"/>
              <a:t>اشعة</a:t>
            </a:r>
            <a:r>
              <a:rPr lang="ar-SA" sz="8000" dirty="0" smtClean="0"/>
              <a:t> الشمس مع سطح الزجاج.وهذا يحدث في وقت قصير في اليوم</a:t>
            </a:r>
          </a:p>
          <a:p>
            <a:r>
              <a:rPr lang="ar-SA" sz="8000" dirty="0" smtClean="0"/>
              <a:t>وقد وجد انه كلما كانت زاوية الميل السقف كبيرة كلما كانت زاوية السقوط صغيرة</a:t>
            </a:r>
          </a:p>
          <a:p>
            <a:r>
              <a:rPr lang="ar-SA" sz="8000" dirty="0" err="1" smtClean="0"/>
              <a:t>اذن</a:t>
            </a:r>
            <a:r>
              <a:rPr lang="ar-SA" sz="8000" dirty="0" smtClean="0"/>
              <a:t> ميل السقف وزاوية السقوط تحددان كمية </a:t>
            </a:r>
            <a:r>
              <a:rPr lang="ar-SA" sz="8000" dirty="0" err="1" smtClean="0"/>
              <a:t>الاشعة</a:t>
            </a:r>
            <a:r>
              <a:rPr lang="ar-SA" sz="8000" dirty="0" smtClean="0"/>
              <a:t> النافذة </a:t>
            </a:r>
            <a:r>
              <a:rPr lang="ar-SA" sz="8000" dirty="0" err="1" smtClean="0"/>
              <a:t>الى</a:t>
            </a:r>
            <a:r>
              <a:rPr lang="ar-SA" sz="8000" dirty="0" smtClean="0"/>
              <a:t> البيت الزجاجي</a:t>
            </a:r>
          </a:p>
          <a:p>
            <a:pPr lvl="2" rtl="0"/>
            <a:r>
              <a:rPr lang="ar-SA" sz="8000" dirty="0" err="1" smtClean="0"/>
              <a:t>اذا</a:t>
            </a:r>
            <a:r>
              <a:rPr lang="ar-SA" sz="8000" dirty="0" smtClean="0"/>
              <a:t> كان انحدار السقف 5 : 10 أي 5 انج لكل 10 انج من </a:t>
            </a:r>
            <a:r>
              <a:rPr lang="ar-SA" sz="8000" dirty="0" err="1" smtClean="0"/>
              <a:t>الجاملون</a:t>
            </a:r>
            <a:r>
              <a:rPr lang="ar-SA" sz="8000" dirty="0" smtClean="0"/>
              <a:t> ويكون زاوية ميل السقف </a:t>
            </a:r>
            <a:r>
              <a:rPr lang="en-US" sz="8000" dirty="0" smtClean="0"/>
              <a:t> </a:t>
            </a:r>
            <a:r>
              <a:rPr lang="ar-SA" sz="8000" dirty="0" smtClean="0"/>
              <a:t> 26.6 درجة</a:t>
            </a:r>
            <a:endParaRPr lang="en-US" sz="8000" dirty="0" smtClean="0"/>
          </a:p>
          <a:p>
            <a:pPr lvl="2"/>
            <a:r>
              <a:rPr lang="ar-SA" sz="8000" dirty="0" err="1" smtClean="0"/>
              <a:t>اذا</a:t>
            </a:r>
            <a:r>
              <a:rPr lang="ar-SA" sz="8000" dirty="0" smtClean="0"/>
              <a:t> كان انحدار السقف 12:3 أي 3 أنج لكل 12 انج يكون ميل السقف 14 درجة</a:t>
            </a:r>
            <a:r>
              <a:rPr lang="en-US" sz="8000" dirty="0" smtClean="0"/>
              <a:t> </a:t>
            </a:r>
            <a:endParaRPr lang="ar-SA" sz="8000" dirty="0" smtClean="0"/>
          </a:p>
          <a:p>
            <a:pPr lvl="2" rtl="0"/>
            <a:endParaRPr lang="ar-SA" sz="3500" dirty="0" smtClean="0"/>
          </a:p>
          <a:p>
            <a:pPr lvl="2" rtl="0"/>
            <a:endParaRPr lang="ar-SA" sz="3500" dirty="0" smtClean="0"/>
          </a:p>
          <a:p>
            <a:pPr lvl="2" rtl="0"/>
            <a:r>
              <a:rPr lang="en-US" sz="3500" dirty="0" smtClean="0"/>
              <a:t> </a:t>
            </a:r>
            <a:r>
              <a:rPr lang="ar-SA" sz="3500" dirty="0" smtClean="0"/>
              <a:t> </a:t>
            </a:r>
            <a:endParaRPr lang="en-US" sz="3500" dirty="0" smtClean="0"/>
          </a:p>
          <a:p>
            <a:endParaRPr lang="ar-SA" dirty="0" smtClean="0"/>
          </a:p>
          <a:p>
            <a:endParaRPr lang="ar-SA"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64523" name="Picture 11" descr="C:\Documents and Settings\XPPRESP3\My Documents\Downloads\4_12 RoofPitch.jpg"/>
          <p:cNvPicPr>
            <a:picLocks noChangeAspect="1" noChangeArrowheads="1"/>
          </p:cNvPicPr>
          <p:nvPr/>
        </p:nvPicPr>
        <p:blipFill>
          <a:blip r:embed="rId2"/>
          <a:srcRect/>
          <a:stretch>
            <a:fillRect/>
          </a:stretch>
        </p:blipFill>
        <p:spPr bwMode="auto">
          <a:xfrm>
            <a:off x="428596" y="928670"/>
            <a:ext cx="2009775" cy="1543050"/>
          </a:xfrm>
          <a:prstGeom prst="rect">
            <a:avLst/>
          </a:prstGeom>
          <a:noFill/>
        </p:spPr>
      </p:pic>
      <p:pic>
        <p:nvPicPr>
          <p:cNvPr id="64524" name="Picture 12" descr="C:\Documents and Settings\XPPRESP3\My Documents\Downloads\5_12 RoofPitch.jpg"/>
          <p:cNvPicPr>
            <a:picLocks noGrp="1" noChangeAspect="1" noChangeArrowheads="1"/>
          </p:cNvPicPr>
          <p:nvPr>
            <p:ph idx="1"/>
          </p:nvPr>
        </p:nvPicPr>
        <p:blipFill>
          <a:blip r:embed="rId3"/>
          <a:srcRect/>
          <a:stretch>
            <a:fillRect/>
          </a:stretch>
        </p:blipFill>
        <p:spPr bwMode="auto">
          <a:xfrm>
            <a:off x="3571868" y="1000108"/>
            <a:ext cx="1962150" cy="1733550"/>
          </a:xfrm>
          <a:prstGeom prst="rect">
            <a:avLst/>
          </a:prstGeom>
          <a:noFill/>
        </p:spPr>
      </p:pic>
      <p:pic>
        <p:nvPicPr>
          <p:cNvPr id="64525" name="Picture 13" descr="C:\Documents and Settings\XPPRESP3\My Documents\Downloads\6_12 RoofPitch.jpg"/>
          <p:cNvPicPr>
            <a:picLocks noChangeAspect="1" noChangeArrowheads="1"/>
          </p:cNvPicPr>
          <p:nvPr/>
        </p:nvPicPr>
        <p:blipFill>
          <a:blip r:embed="rId4"/>
          <a:srcRect/>
          <a:stretch>
            <a:fillRect/>
          </a:stretch>
        </p:blipFill>
        <p:spPr bwMode="auto">
          <a:xfrm>
            <a:off x="6500826" y="1000108"/>
            <a:ext cx="1885950" cy="1943100"/>
          </a:xfrm>
          <a:prstGeom prst="rect">
            <a:avLst/>
          </a:prstGeom>
          <a:noFill/>
        </p:spPr>
      </p:pic>
      <p:pic>
        <p:nvPicPr>
          <p:cNvPr id="64526" name="Picture 14" descr="C:\Documents and Settings\XPPRESP3\My Documents\Downloads\7_12 RoofPitch.jpg"/>
          <p:cNvPicPr>
            <a:picLocks noChangeAspect="1" noChangeArrowheads="1"/>
          </p:cNvPicPr>
          <p:nvPr/>
        </p:nvPicPr>
        <p:blipFill>
          <a:blip r:embed="rId5"/>
          <a:srcRect/>
          <a:stretch>
            <a:fillRect/>
          </a:stretch>
        </p:blipFill>
        <p:spPr bwMode="auto">
          <a:xfrm>
            <a:off x="214282" y="3000372"/>
            <a:ext cx="2124075" cy="1819275"/>
          </a:xfrm>
          <a:prstGeom prst="rect">
            <a:avLst/>
          </a:prstGeom>
          <a:noFill/>
        </p:spPr>
      </p:pic>
      <p:pic>
        <p:nvPicPr>
          <p:cNvPr id="64527" name="Picture 15" descr="C:\Documents and Settings\XPPRESP3\My Documents\Downloads\8_12 RoofPitch.jpg"/>
          <p:cNvPicPr>
            <a:picLocks noChangeAspect="1" noChangeArrowheads="1"/>
          </p:cNvPicPr>
          <p:nvPr/>
        </p:nvPicPr>
        <p:blipFill>
          <a:blip r:embed="rId6"/>
          <a:srcRect/>
          <a:stretch>
            <a:fillRect/>
          </a:stretch>
        </p:blipFill>
        <p:spPr bwMode="auto">
          <a:xfrm>
            <a:off x="3071802" y="3000372"/>
            <a:ext cx="2314575" cy="1485900"/>
          </a:xfrm>
          <a:prstGeom prst="rect">
            <a:avLst/>
          </a:prstGeom>
          <a:noFill/>
        </p:spPr>
      </p:pic>
      <p:pic>
        <p:nvPicPr>
          <p:cNvPr id="64528" name="Picture 16" descr="C:\Documents and Settings\XPPRESP3\My Documents\Downloads\9_12 RoofPitch (1).jpg"/>
          <p:cNvPicPr>
            <a:picLocks noChangeAspect="1" noChangeArrowheads="1"/>
          </p:cNvPicPr>
          <p:nvPr/>
        </p:nvPicPr>
        <p:blipFill>
          <a:blip r:embed="rId7"/>
          <a:srcRect/>
          <a:stretch>
            <a:fillRect/>
          </a:stretch>
        </p:blipFill>
        <p:spPr bwMode="auto">
          <a:xfrm>
            <a:off x="6072198" y="3071810"/>
            <a:ext cx="2476500" cy="1714500"/>
          </a:xfrm>
          <a:prstGeom prst="rect">
            <a:avLst/>
          </a:prstGeom>
          <a:noFill/>
        </p:spPr>
      </p:pic>
      <p:pic>
        <p:nvPicPr>
          <p:cNvPr id="64529" name="Picture 17" descr="C:\Documents and Settings\XPPRESP3\My Documents\Downloads\10_12 RoofPitch.jpg"/>
          <p:cNvPicPr>
            <a:picLocks noChangeAspect="1" noChangeArrowheads="1"/>
          </p:cNvPicPr>
          <p:nvPr/>
        </p:nvPicPr>
        <p:blipFill>
          <a:blip r:embed="rId8"/>
          <a:srcRect/>
          <a:stretch>
            <a:fillRect/>
          </a:stretch>
        </p:blipFill>
        <p:spPr bwMode="auto">
          <a:xfrm>
            <a:off x="285720" y="5029200"/>
            <a:ext cx="2628900" cy="1828800"/>
          </a:xfrm>
          <a:prstGeom prst="rect">
            <a:avLst/>
          </a:prstGeom>
          <a:noFill/>
        </p:spPr>
      </p:pic>
      <p:pic>
        <p:nvPicPr>
          <p:cNvPr id="64530" name="Picture 18" descr="C:\Documents and Settings\XPPRESP3\My Documents\Downloads\12_12 RoofPitch.jpg"/>
          <p:cNvPicPr>
            <a:picLocks noChangeAspect="1" noChangeArrowheads="1"/>
          </p:cNvPicPr>
          <p:nvPr/>
        </p:nvPicPr>
        <p:blipFill>
          <a:blip r:embed="rId9"/>
          <a:srcRect/>
          <a:stretch>
            <a:fillRect/>
          </a:stretch>
        </p:blipFill>
        <p:spPr bwMode="auto">
          <a:xfrm>
            <a:off x="3571868" y="4981575"/>
            <a:ext cx="2466975" cy="1876425"/>
          </a:xfrm>
          <a:prstGeom prst="rect">
            <a:avLst/>
          </a:prstGeom>
          <a:noFill/>
        </p:spPr>
      </p:pic>
      <p:sp>
        <p:nvSpPr>
          <p:cNvPr id="21" name="مستطيل 20"/>
          <p:cNvSpPr/>
          <p:nvPr/>
        </p:nvSpPr>
        <p:spPr>
          <a:xfrm>
            <a:off x="7500958" y="6000768"/>
            <a:ext cx="1137298" cy="369332"/>
          </a:xfrm>
          <a:prstGeom prst="rect">
            <a:avLst/>
          </a:prstGeom>
        </p:spPr>
        <p:txBody>
          <a:bodyPr wrap="none">
            <a:spAutoFit/>
          </a:bodyPr>
          <a:lstStyle/>
          <a:p>
            <a:r>
              <a:rPr lang="en-US" dirty="0" smtClean="0"/>
              <a:t>Roof Pitch</a:t>
            </a:r>
            <a:endParaRPr lang="ar-SA"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ar-SA"/>
          </a:p>
        </p:txBody>
      </p:sp>
      <p:sp>
        <p:nvSpPr>
          <p:cNvPr id="2" name="عنوان 1"/>
          <p:cNvSpPr>
            <a:spLocks noGrp="1"/>
          </p:cNvSpPr>
          <p:nvPr>
            <p:ph type="title"/>
          </p:nvPr>
        </p:nvSpPr>
        <p:spPr/>
        <p:txBody>
          <a:bodyPr/>
          <a:lstStyle/>
          <a:p>
            <a:endParaRPr lang="ar-SA"/>
          </a:p>
        </p:txBody>
      </p:sp>
      <p:pic>
        <p:nvPicPr>
          <p:cNvPr id="30722" name="Picture 2" descr="http://campus.extension.org/file.php/424/Unit-02/0201-08.gif"/>
          <p:cNvPicPr>
            <a:picLocks noChangeAspect="1" noChangeArrowheads="1"/>
          </p:cNvPicPr>
          <p:nvPr/>
        </p:nvPicPr>
        <p:blipFill>
          <a:blip r:embed="rId2"/>
          <a:srcRect/>
          <a:stretch>
            <a:fillRect/>
          </a:stretch>
        </p:blipFill>
        <p:spPr bwMode="auto">
          <a:xfrm>
            <a:off x="214282" y="928670"/>
            <a:ext cx="8643998" cy="5715040"/>
          </a:xfrm>
          <a:prstGeom prst="rect">
            <a:avLst/>
          </a:prstGeom>
          <a:noFill/>
        </p:spPr>
      </p:pic>
      <p:pic>
        <p:nvPicPr>
          <p:cNvPr id="5" name="صورة 4"/>
          <p:cNvPicPr/>
          <p:nvPr/>
        </p:nvPicPr>
        <p:blipFill>
          <a:blip r:embed="rId3"/>
          <a:srcRect/>
          <a:stretch>
            <a:fillRect/>
          </a:stretch>
        </p:blipFill>
        <p:spPr bwMode="auto">
          <a:xfrm>
            <a:off x="214282" y="642918"/>
            <a:ext cx="8929718" cy="5572164"/>
          </a:xfrm>
          <a:prstGeom prst="rect">
            <a:avLst/>
          </a:prstGeom>
          <a:noFill/>
          <a:ln w="9525">
            <a:noFill/>
            <a:miter lim="800000"/>
            <a:headEnd/>
            <a:tailEnd/>
          </a:ln>
        </p:spPr>
      </p:pic>
    </p:spTree>
  </p:cSld>
  <p:clrMapOvr>
    <a:masterClrMapping/>
  </p:clrMapOvr>
  <p:transition>
    <p:plu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3">
              <a:lumMod val="60000"/>
              <a:lumOff val="40000"/>
            </a:schemeClr>
          </a:solidFill>
        </p:spPr>
        <p:txBody>
          <a:bodyPr>
            <a:normAutofit fontScale="90000"/>
          </a:bodyPr>
          <a:lstStyle/>
          <a:p>
            <a:r>
              <a:rPr lang="en-US" dirty="0" smtClean="0"/>
              <a:t>Effect of angle of incidence on reflective loss of light</a:t>
            </a:r>
            <a:endParaRPr lang="ar-SA" dirty="0"/>
          </a:p>
        </p:txBody>
      </p:sp>
      <p:pic>
        <p:nvPicPr>
          <p:cNvPr id="44034" name="Picture 2"/>
          <p:cNvPicPr>
            <a:picLocks noGrp="1" noChangeAspect="1" noChangeArrowheads="1"/>
          </p:cNvPicPr>
          <p:nvPr>
            <p:ph idx="1"/>
          </p:nvPr>
        </p:nvPicPr>
        <p:blipFill>
          <a:blip r:embed="rId2"/>
          <a:srcRect l="11838" t="27113" r="6199" b="29603"/>
          <a:stretch>
            <a:fillRect/>
          </a:stretch>
        </p:blipFill>
        <p:spPr bwMode="auto">
          <a:xfrm>
            <a:off x="1357290" y="2928934"/>
            <a:ext cx="6768000" cy="26805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1026" name="Picture 2" descr="C:\Documents and Settings\XPPRESP3\My Documents\Downloads\roof_pitch_examples.jpg"/>
          <p:cNvPicPr>
            <a:picLocks noGrp="1" noChangeAspect="1" noChangeArrowheads="1"/>
          </p:cNvPicPr>
          <p:nvPr>
            <p:ph idx="1"/>
          </p:nvPr>
        </p:nvPicPr>
        <p:blipFill>
          <a:blip r:embed="rId2"/>
          <a:srcRect/>
          <a:stretch>
            <a:fillRect/>
          </a:stretch>
        </p:blipFill>
        <p:spPr bwMode="auto">
          <a:xfrm>
            <a:off x="2674321" y="1600200"/>
            <a:ext cx="3795357" cy="452596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smtClean="0"/>
              <a:t/>
            </a:r>
            <a:br>
              <a:rPr lang="ar-SA" dirty="0" smtClean="0"/>
            </a:br>
            <a:r>
              <a:rPr lang="ar-SA" dirty="0" smtClean="0"/>
              <a:t/>
            </a:r>
            <a:br>
              <a:rPr lang="ar-SA" dirty="0" smtClean="0"/>
            </a:br>
            <a:r>
              <a:rPr lang="ar-SA" dirty="0" smtClean="0"/>
              <a:t> </a:t>
            </a:r>
            <a:br>
              <a:rPr lang="ar-SA" dirty="0" smtClean="0"/>
            </a:br>
            <a:r>
              <a:rPr lang="en-US" dirty="0" smtClean="0"/>
              <a:t>2.</a:t>
            </a:r>
            <a:r>
              <a:rPr lang="en-US" sz="3600" dirty="0" smtClean="0"/>
              <a:t>Respiration (Breaking Carbohydrates/fats      release CO2 &amp; H2O and Energy)</a:t>
            </a:r>
            <a:r>
              <a:rPr lang="en-US" dirty="0" smtClean="0"/>
              <a:t> </a:t>
            </a:r>
            <a:br>
              <a:rPr lang="en-US" dirty="0" smtClean="0"/>
            </a:br>
            <a:endParaRPr lang="ar-SA" dirty="0"/>
          </a:p>
        </p:txBody>
      </p:sp>
      <p:cxnSp>
        <p:nvCxnSpPr>
          <p:cNvPr id="7" name="رابط كسهم مستقيم 6"/>
          <p:cNvCxnSpPr/>
          <p:nvPr/>
        </p:nvCxnSpPr>
        <p:spPr>
          <a:xfrm rot="16200000" flipH="1">
            <a:off x="8352665" y="862781"/>
            <a:ext cx="11098" cy="7143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عنصر نائب للمحتوى 7"/>
          <p:cNvSpPr>
            <a:spLocks noGrp="1"/>
          </p:cNvSpPr>
          <p:nvPr>
            <p:ph idx="1"/>
          </p:nvPr>
        </p:nvSpPr>
        <p:spPr/>
        <p:txBody>
          <a:bodyPr/>
          <a:lstStyle/>
          <a:p>
            <a:endParaRPr lang="ar-SA" dirty="0"/>
          </a:p>
        </p:txBody>
      </p:sp>
      <p:pic>
        <p:nvPicPr>
          <p:cNvPr id="3077" name="Picture 5" descr="Respiration sugar becomes CO2 and Energy"/>
          <p:cNvPicPr>
            <a:picLocks noChangeAspect="1" noChangeArrowheads="1"/>
          </p:cNvPicPr>
          <p:nvPr/>
        </p:nvPicPr>
        <p:blipFill>
          <a:blip r:embed="rId2"/>
          <a:srcRect/>
          <a:stretch>
            <a:fillRect/>
          </a:stretch>
        </p:blipFill>
        <p:spPr bwMode="auto">
          <a:xfrm>
            <a:off x="3500430" y="2857496"/>
            <a:ext cx="2857500" cy="2571751"/>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1026" name="Picture 2" descr="C:\Documents and Settings\XPPRESP3\My Documents\Downloads\roof_slope.jpg"/>
          <p:cNvPicPr>
            <a:picLocks noGrp="1" noChangeAspect="1" noChangeArrowheads="1"/>
          </p:cNvPicPr>
          <p:nvPr>
            <p:ph idx="1"/>
          </p:nvPr>
        </p:nvPicPr>
        <p:blipFill>
          <a:blip r:embed="rId2"/>
          <a:srcRect/>
          <a:stretch>
            <a:fillRect/>
          </a:stretch>
        </p:blipFill>
        <p:spPr bwMode="auto">
          <a:xfrm>
            <a:off x="508000" y="1869281"/>
            <a:ext cx="8128000" cy="39878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2050" name="Picture 2" descr="C:\Documents and Settings\XPPRESP3\My Documents\Downloads\roof pitch chart.gif"/>
          <p:cNvPicPr>
            <a:picLocks noChangeAspect="1" noChangeArrowheads="1"/>
          </p:cNvPicPr>
          <p:nvPr/>
        </p:nvPicPr>
        <p:blipFill>
          <a:blip r:embed="rId2"/>
          <a:srcRect/>
          <a:stretch>
            <a:fillRect/>
          </a:stretch>
        </p:blipFill>
        <p:spPr bwMode="auto">
          <a:xfrm>
            <a:off x="2190750" y="1047750"/>
            <a:ext cx="4762500" cy="47625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14313"/>
            <a:ext cx="8229600" cy="1428750"/>
          </a:xfrm>
          <a:ln cap="rnd">
            <a:solidFill>
              <a:schemeClr val="tx1"/>
            </a:solidFill>
            <a:prstDash val="sysDot"/>
          </a:ln>
        </p:spPr>
        <p:txBody>
          <a:bodyPr>
            <a:noAutofit/>
          </a:bodyPr>
          <a:lstStyle/>
          <a:p>
            <a:r>
              <a:rPr lang="ar-SA" sz="1800" dirty="0" smtClean="0">
                <a:solidFill>
                  <a:srgbClr val="C00000"/>
                </a:solidFill>
              </a:rPr>
              <a:t>زاوية سقوط الأشعة</a:t>
            </a:r>
            <a:r>
              <a:rPr lang="ar-SA" sz="1800" dirty="0" smtClean="0"/>
              <a:t/>
            </a:r>
            <a:br>
              <a:rPr lang="ar-SA" sz="1800" dirty="0" smtClean="0"/>
            </a:br>
            <a:r>
              <a:rPr lang="ar-SA" sz="1800" dirty="0" smtClean="0"/>
              <a:t> تعرف زاوية سقوط الأشعة بأنها الزاوية المحصورة بين أشعة الشمس وسطح الأرض وهي تتراوح بين صفر و90 </a:t>
            </a:r>
            <a:r>
              <a:rPr lang="ar-SA" sz="1800" dirty="0" err="1" smtClean="0"/>
              <a:t>ْ</a:t>
            </a:r>
            <a:r>
              <a:rPr lang="ar-SA" sz="1800" dirty="0" smtClean="0"/>
              <a:t> </a:t>
            </a:r>
            <a:br>
              <a:rPr lang="ar-SA" sz="1800" dirty="0" smtClean="0"/>
            </a:br>
            <a:r>
              <a:rPr lang="ar-SA" sz="1800" dirty="0" err="1" smtClean="0"/>
              <a:t>او</a:t>
            </a:r>
            <a:r>
              <a:rPr lang="ar-SA" sz="1800" dirty="0" smtClean="0"/>
              <a:t> </a:t>
            </a:r>
            <a:r>
              <a:rPr lang="ar-SA" sz="1800" dirty="0" err="1" smtClean="0"/>
              <a:t>ان</a:t>
            </a:r>
            <a:r>
              <a:rPr lang="ar-SA" sz="1800" smtClean="0"/>
              <a:t> زاوية </a:t>
            </a:r>
            <a:r>
              <a:rPr lang="ar-SA" sz="1800" dirty="0" smtClean="0"/>
              <a:t>ارتفاع الشمس ويقصد </a:t>
            </a:r>
            <a:r>
              <a:rPr lang="ar-SA" sz="1800" dirty="0" err="1" smtClean="0"/>
              <a:t>بها</a:t>
            </a:r>
            <a:r>
              <a:rPr lang="ar-SA" sz="1800" dirty="0" smtClean="0"/>
              <a:t> وهى الزاوية بين شعاع </a:t>
            </a:r>
            <a:r>
              <a:rPr lang="ar-SA" sz="1800" dirty="0" err="1" smtClean="0"/>
              <a:t>شمسى</a:t>
            </a:r>
            <a:r>
              <a:rPr lang="ar-SA" sz="1800" dirty="0" smtClean="0"/>
              <a:t> مباشر ومسقطه على</a:t>
            </a:r>
            <a:br>
              <a:rPr lang="ar-SA" sz="1800" dirty="0" smtClean="0"/>
            </a:br>
            <a:r>
              <a:rPr lang="ar-SA" sz="1800" dirty="0" smtClean="0"/>
              <a:t>المستوى </a:t>
            </a:r>
            <a:r>
              <a:rPr lang="ar-SA" sz="1800" dirty="0" err="1" smtClean="0"/>
              <a:t>الافقى</a:t>
            </a:r>
            <a:r>
              <a:rPr lang="ar-SA" sz="1800" dirty="0" smtClean="0"/>
              <a:t>  فكلما كانت الزاوية صغيرة يعنى ذلك الظل </a:t>
            </a:r>
            <a:r>
              <a:rPr lang="ar-SA" sz="1800" dirty="0" err="1" smtClean="0"/>
              <a:t>اطول</a:t>
            </a:r>
            <a:r>
              <a:rPr lang="ar-SA" sz="1800" dirty="0" smtClean="0"/>
              <a:t/>
            </a:r>
            <a:br>
              <a:rPr lang="ar-SA" sz="1800" dirty="0" smtClean="0"/>
            </a:br>
            <a:endParaRPr lang="en-US" sz="1800" dirty="0" smtClean="0"/>
          </a:p>
        </p:txBody>
      </p:sp>
      <p:sp>
        <p:nvSpPr>
          <p:cNvPr id="96259" name="Rectangle 3"/>
          <p:cNvSpPr>
            <a:spLocks noGrp="1" noChangeArrowheads="1"/>
          </p:cNvSpPr>
          <p:nvPr>
            <p:ph type="body" idx="1"/>
          </p:nvPr>
        </p:nvSpPr>
        <p:spPr>
          <a:xfrm>
            <a:off x="457200" y="1714500"/>
            <a:ext cx="8229600" cy="4929188"/>
          </a:xfrm>
        </p:spPr>
        <p:txBody>
          <a:bodyPr/>
          <a:lstStyle/>
          <a:p>
            <a:pPr eaLnBrk="1" hangingPunct="1"/>
            <a:r>
              <a:rPr lang="ar-SA" dirty="0" smtClean="0"/>
              <a:t>زاوية سقوط الأشعة على خط 40 شمالا يوم الانقلاب الشتوي والصيفي </a:t>
            </a:r>
            <a:endParaRPr lang="en-US" dirty="0" smtClean="0"/>
          </a:p>
        </p:txBody>
      </p:sp>
      <p:sp>
        <p:nvSpPr>
          <p:cNvPr id="96260" name="Line 4"/>
          <p:cNvSpPr>
            <a:spLocks noChangeShapeType="1"/>
          </p:cNvSpPr>
          <p:nvPr/>
        </p:nvSpPr>
        <p:spPr bwMode="auto">
          <a:xfrm>
            <a:off x="7740650" y="3068638"/>
            <a:ext cx="0" cy="2592387"/>
          </a:xfrm>
          <a:prstGeom prst="line">
            <a:avLst/>
          </a:prstGeom>
          <a:noFill/>
          <a:ln w="9525">
            <a:solidFill>
              <a:srgbClr val="A50021"/>
            </a:solidFill>
            <a:round/>
            <a:headEnd/>
            <a:tailEnd/>
          </a:ln>
        </p:spPr>
        <p:txBody>
          <a:bodyPr/>
          <a:lstStyle/>
          <a:p>
            <a:endParaRPr lang="ar-SA"/>
          </a:p>
        </p:txBody>
      </p:sp>
      <p:sp>
        <p:nvSpPr>
          <p:cNvPr id="96261" name="Line 5"/>
          <p:cNvSpPr>
            <a:spLocks noChangeShapeType="1"/>
          </p:cNvSpPr>
          <p:nvPr/>
        </p:nvSpPr>
        <p:spPr bwMode="auto">
          <a:xfrm flipH="1">
            <a:off x="5219700" y="5661025"/>
            <a:ext cx="2520950" cy="0"/>
          </a:xfrm>
          <a:prstGeom prst="line">
            <a:avLst/>
          </a:prstGeom>
          <a:noFill/>
          <a:ln w="9525">
            <a:solidFill>
              <a:srgbClr val="A50021"/>
            </a:solidFill>
            <a:round/>
            <a:headEnd/>
            <a:tailEnd/>
          </a:ln>
        </p:spPr>
        <p:txBody>
          <a:bodyPr/>
          <a:lstStyle/>
          <a:p>
            <a:endParaRPr lang="ar-SA"/>
          </a:p>
        </p:txBody>
      </p:sp>
      <p:sp>
        <p:nvSpPr>
          <p:cNvPr id="96262" name="Line 6"/>
          <p:cNvSpPr>
            <a:spLocks noChangeShapeType="1"/>
          </p:cNvSpPr>
          <p:nvPr/>
        </p:nvSpPr>
        <p:spPr bwMode="auto">
          <a:xfrm>
            <a:off x="3779838" y="2997200"/>
            <a:ext cx="0" cy="2879725"/>
          </a:xfrm>
          <a:prstGeom prst="line">
            <a:avLst/>
          </a:prstGeom>
          <a:noFill/>
          <a:ln w="9525">
            <a:solidFill>
              <a:schemeClr val="accent2"/>
            </a:solidFill>
            <a:round/>
            <a:headEnd/>
            <a:tailEnd/>
          </a:ln>
        </p:spPr>
        <p:txBody>
          <a:bodyPr/>
          <a:lstStyle/>
          <a:p>
            <a:endParaRPr lang="ar-SA"/>
          </a:p>
        </p:txBody>
      </p:sp>
      <p:sp>
        <p:nvSpPr>
          <p:cNvPr id="96263" name="Line 7"/>
          <p:cNvSpPr>
            <a:spLocks noChangeShapeType="1"/>
          </p:cNvSpPr>
          <p:nvPr/>
        </p:nvSpPr>
        <p:spPr bwMode="auto">
          <a:xfrm flipH="1">
            <a:off x="755650" y="5876925"/>
            <a:ext cx="3024188" cy="0"/>
          </a:xfrm>
          <a:prstGeom prst="line">
            <a:avLst/>
          </a:prstGeom>
          <a:noFill/>
          <a:ln w="9525">
            <a:solidFill>
              <a:schemeClr val="accent2"/>
            </a:solidFill>
            <a:round/>
            <a:headEnd/>
            <a:tailEnd/>
          </a:ln>
        </p:spPr>
        <p:txBody>
          <a:bodyPr/>
          <a:lstStyle/>
          <a:p>
            <a:endParaRPr lang="ar-SA"/>
          </a:p>
        </p:txBody>
      </p:sp>
      <p:sp>
        <p:nvSpPr>
          <p:cNvPr id="93192" name="Line 8"/>
          <p:cNvSpPr>
            <a:spLocks noChangeShapeType="1"/>
          </p:cNvSpPr>
          <p:nvPr/>
        </p:nvSpPr>
        <p:spPr bwMode="auto">
          <a:xfrm flipH="1" flipV="1">
            <a:off x="827088" y="5013325"/>
            <a:ext cx="2952750" cy="863600"/>
          </a:xfrm>
          <a:prstGeom prst="line">
            <a:avLst/>
          </a:prstGeom>
          <a:noFill/>
          <a:ln w="28575">
            <a:solidFill>
              <a:schemeClr val="accent2"/>
            </a:solidFill>
            <a:prstDash val="lgDash"/>
            <a:round/>
            <a:headEnd/>
            <a:tailEnd/>
          </a:ln>
        </p:spPr>
        <p:txBody>
          <a:bodyPr/>
          <a:lstStyle/>
          <a:p>
            <a:endParaRPr lang="ar-SA"/>
          </a:p>
        </p:txBody>
      </p:sp>
      <p:sp>
        <p:nvSpPr>
          <p:cNvPr id="93193" name="Line 9"/>
          <p:cNvSpPr>
            <a:spLocks noChangeShapeType="1"/>
          </p:cNvSpPr>
          <p:nvPr/>
        </p:nvSpPr>
        <p:spPr bwMode="auto">
          <a:xfrm flipH="1" flipV="1">
            <a:off x="7092950" y="3141663"/>
            <a:ext cx="647700" cy="2519362"/>
          </a:xfrm>
          <a:prstGeom prst="line">
            <a:avLst/>
          </a:prstGeom>
          <a:noFill/>
          <a:ln w="28575">
            <a:solidFill>
              <a:srgbClr val="A50021"/>
            </a:solidFill>
            <a:prstDash val="lgDash"/>
            <a:round/>
            <a:headEnd/>
            <a:tailEnd/>
          </a:ln>
        </p:spPr>
        <p:txBody>
          <a:bodyPr/>
          <a:lstStyle/>
          <a:p>
            <a:endParaRPr lang="ar-SA"/>
          </a:p>
        </p:txBody>
      </p:sp>
      <p:sp>
        <p:nvSpPr>
          <p:cNvPr id="96266" name="Arc 10"/>
          <p:cNvSpPr>
            <a:spLocks/>
          </p:cNvSpPr>
          <p:nvPr/>
        </p:nvSpPr>
        <p:spPr bwMode="auto">
          <a:xfrm flipH="1">
            <a:off x="7308850" y="5229225"/>
            <a:ext cx="431800" cy="4318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A50021"/>
          </a:solidFill>
          <a:ln w="9525">
            <a:solidFill>
              <a:schemeClr val="tx1"/>
            </a:solidFill>
            <a:round/>
            <a:headEnd/>
            <a:tailEnd/>
          </a:ln>
        </p:spPr>
        <p:txBody>
          <a:bodyPr wrap="none" anchor="ctr"/>
          <a:lstStyle/>
          <a:p>
            <a:endParaRPr lang="ar-SA"/>
          </a:p>
        </p:txBody>
      </p:sp>
      <p:sp>
        <p:nvSpPr>
          <p:cNvPr id="96267" name="Arc 11"/>
          <p:cNvSpPr>
            <a:spLocks/>
          </p:cNvSpPr>
          <p:nvPr/>
        </p:nvSpPr>
        <p:spPr bwMode="auto">
          <a:xfrm flipH="1">
            <a:off x="3132138" y="5300663"/>
            <a:ext cx="647700" cy="57626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2"/>
          </a:solidFill>
          <a:ln w="9525">
            <a:solidFill>
              <a:srgbClr val="A50021"/>
            </a:solidFill>
            <a:round/>
            <a:headEnd/>
            <a:tailEnd/>
          </a:ln>
        </p:spPr>
        <p:txBody>
          <a:bodyPr wrap="none" anchor="ctr"/>
          <a:lstStyle/>
          <a:p>
            <a:endParaRPr lang="ar-SA"/>
          </a:p>
        </p:txBody>
      </p:sp>
      <p:sp>
        <p:nvSpPr>
          <p:cNvPr id="96268" name="Text Box 12"/>
          <p:cNvSpPr txBox="1">
            <a:spLocks noChangeArrowheads="1"/>
          </p:cNvSpPr>
          <p:nvPr/>
        </p:nvSpPr>
        <p:spPr bwMode="auto">
          <a:xfrm>
            <a:off x="4643438" y="5013325"/>
            <a:ext cx="2305050" cy="366713"/>
          </a:xfrm>
          <a:prstGeom prst="rect">
            <a:avLst/>
          </a:prstGeom>
          <a:noFill/>
          <a:ln w="9525">
            <a:noFill/>
            <a:miter lim="800000"/>
            <a:headEnd/>
            <a:tailEnd/>
          </a:ln>
        </p:spPr>
        <p:txBody>
          <a:bodyPr>
            <a:spAutoFit/>
          </a:bodyPr>
          <a:lstStyle/>
          <a:p>
            <a:pPr>
              <a:spcBef>
                <a:spcPct val="50000"/>
              </a:spcBef>
            </a:pPr>
            <a:r>
              <a:rPr lang="ar-SA"/>
              <a:t>72.5 ْ زاوية سقوط الاشعة </a:t>
            </a:r>
            <a:endParaRPr lang="en-US"/>
          </a:p>
        </p:txBody>
      </p:sp>
      <p:sp>
        <p:nvSpPr>
          <p:cNvPr id="96269" name="Text Box 13"/>
          <p:cNvSpPr txBox="1">
            <a:spLocks noChangeArrowheads="1"/>
          </p:cNvSpPr>
          <p:nvPr/>
        </p:nvSpPr>
        <p:spPr bwMode="auto">
          <a:xfrm>
            <a:off x="5867400" y="3573463"/>
            <a:ext cx="1296988" cy="366712"/>
          </a:xfrm>
          <a:prstGeom prst="rect">
            <a:avLst/>
          </a:prstGeom>
          <a:noFill/>
          <a:ln w="9525">
            <a:noFill/>
            <a:miter lim="800000"/>
            <a:headEnd/>
            <a:tailEnd/>
          </a:ln>
        </p:spPr>
        <p:txBody>
          <a:bodyPr>
            <a:spAutoFit/>
          </a:bodyPr>
          <a:lstStyle/>
          <a:p>
            <a:pPr>
              <a:spcBef>
                <a:spcPct val="50000"/>
              </a:spcBef>
            </a:pPr>
            <a:r>
              <a:rPr lang="ar-SA"/>
              <a:t>أشعة الشمس </a:t>
            </a:r>
            <a:endParaRPr lang="en-US"/>
          </a:p>
        </p:txBody>
      </p:sp>
      <p:sp>
        <p:nvSpPr>
          <p:cNvPr id="96270" name="Line 14"/>
          <p:cNvSpPr>
            <a:spLocks noChangeShapeType="1"/>
          </p:cNvSpPr>
          <p:nvPr/>
        </p:nvSpPr>
        <p:spPr bwMode="auto">
          <a:xfrm flipH="1">
            <a:off x="7667625" y="5373688"/>
            <a:ext cx="360363" cy="0"/>
          </a:xfrm>
          <a:prstGeom prst="line">
            <a:avLst/>
          </a:prstGeom>
          <a:noFill/>
          <a:ln w="9525">
            <a:solidFill>
              <a:schemeClr val="tx1"/>
            </a:solidFill>
            <a:round/>
            <a:headEnd/>
            <a:tailEnd type="triangle" w="med" len="med"/>
          </a:ln>
        </p:spPr>
        <p:txBody>
          <a:bodyPr/>
          <a:lstStyle/>
          <a:p>
            <a:endParaRPr lang="ar-SA"/>
          </a:p>
        </p:txBody>
      </p:sp>
      <p:sp>
        <p:nvSpPr>
          <p:cNvPr id="96271" name="Text Box 15"/>
          <p:cNvSpPr txBox="1">
            <a:spLocks noChangeArrowheads="1"/>
          </p:cNvSpPr>
          <p:nvPr/>
        </p:nvSpPr>
        <p:spPr bwMode="auto">
          <a:xfrm>
            <a:off x="7667625" y="4724400"/>
            <a:ext cx="1042988" cy="1190625"/>
          </a:xfrm>
          <a:prstGeom prst="rect">
            <a:avLst/>
          </a:prstGeom>
          <a:noFill/>
          <a:ln w="9525">
            <a:noFill/>
            <a:miter lim="800000"/>
            <a:headEnd/>
            <a:tailEnd/>
          </a:ln>
        </p:spPr>
        <p:txBody>
          <a:bodyPr>
            <a:spAutoFit/>
          </a:bodyPr>
          <a:lstStyle/>
          <a:p>
            <a:pPr>
              <a:spcBef>
                <a:spcPct val="50000"/>
              </a:spcBef>
            </a:pPr>
            <a:r>
              <a:rPr lang="ar-SA"/>
              <a:t>زاوية ميلان الاشعة =17.5</a:t>
            </a:r>
            <a:endParaRPr lang="en-US"/>
          </a:p>
        </p:txBody>
      </p:sp>
      <p:sp>
        <p:nvSpPr>
          <p:cNvPr id="96272" name="Text Box 16"/>
          <p:cNvSpPr txBox="1">
            <a:spLocks noChangeArrowheads="1"/>
          </p:cNvSpPr>
          <p:nvPr/>
        </p:nvSpPr>
        <p:spPr bwMode="auto">
          <a:xfrm>
            <a:off x="6948488" y="2708275"/>
            <a:ext cx="1403350" cy="366713"/>
          </a:xfrm>
          <a:prstGeom prst="rect">
            <a:avLst/>
          </a:prstGeom>
          <a:noFill/>
          <a:ln w="9525">
            <a:noFill/>
            <a:miter lim="800000"/>
            <a:headEnd/>
            <a:tailEnd/>
          </a:ln>
        </p:spPr>
        <p:txBody>
          <a:bodyPr>
            <a:spAutoFit/>
          </a:bodyPr>
          <a:lstStyle/>
          <a:p>
            <a:pPr>
              <a:spcBef>
                <a:spcPct val="50000"/>
              </a:spcBef>
            </a:pPr>
            <a:r>
              <a:rPr lang="ar-SA"/>
              <a:t>سمت المكان </a:t>
            </a:r>
            <a:endParaRPr lang="en-US"/>
          </a:p>
        </p:txBody>
      </p:sp>
      <p:sp>
        <p:nvSpPr>
          <p:cNvPr id="96273" name="Text Box 17"/>
          <p:cNvSpPr txBox="1">
            <a:spLocks noChangeArrowheads="1"/>
          </p:cNvSpPr>
          <p:nvPr/>
        </p:nvSpPr>
        <p:spPr bwMode="auto">
          <a:xfrm>
            <a:off x="3203575" y="2636838"/>
            <a:ext cx="1403350" cy="366712"/>
          </a:xfrm>
          <a:prstGeom prst="rect">
            <a:avLst/>
          </a:prstGeom>
          <a:noFill/>
          <a:ln w="9525">
            <a:noFill/>
            <a:miter lim="800000"/>
            <a:headEnd/>
            <a:tailEnd/>
          </a:ln>
        </p:spPr>
        <p:txBody>
          <a:bodyPr>
            <a:spAutoFit/>
          </a:bodyPr>
          <a:lstStyle/>
          <a:p>
            <a:pPr>
              <a:spcBef>
                <a:spcPct val="50000"/>
              </a:spcBef>
            </a:pPr>
            <a:r>
              <a:rPr lang="ar-SA"/>
              <a:t>سمت المكان </a:t>
            </a:r>
            <a:endParaRPr lang="en-US"/>
          </a:p>
        </p:txBody>
      </p:sp>
      <p:sp>
        <p:nvSpPr>
          <p:cNvPr id="96274" name="Text Box 18"/>
          <p:cNvSpPr txBox="1">
            <a:spLocks noChangeArrowheads="1"/>
          </p:cNvSpPr>
          <p:nvPr/>
        </p:nvSpPr>
        <p:spPr bwMode="auto">
          <a:xfrm>
            <a:off x="684213" y="4581525"/>
            <a:ext cx="1296987" cy="366713"/>
          </a:xfrm>
          <a:prstGeom prst="rect">
            <a:avLst/>
          </a:prstGeom>
          <a:noFill/>
          <a:ln w="9525">
            <a:noFill/>
            <a:miter lim="800000"/>
            <a:headEnd/>
            <a:tailEnd/>
          </a:ln>
        </p:spPr>
        <p:txBody>
          <a:bodyPr>
            <a:spAutoFit/>
          </a:bodyPr>
          <a:lstStyle/>
          <a:p>
            <a:pPr>
              <a:spcBef>
                <a:spcPct val="50000"/>
              </a:spcBef>
            </a:pPr>
            <a:r>
              <a:rPr lang="ar-SA"/>
              <a:t>أشعة الشمس </a:t>
            </a:r>
            <a:endParaRPr lang="en-US"/>
          </a:p>
        </p:txBody>
      </p:sp>
      <p:sp>
        <p:nvSpPr>
          <p:cNvPr id="96275" name="Line 20"/>
          <p:cNvSpPr>
            <a:spLocks noChangeShapeType="1"/>
          </p:cNvSpPr>
          <p:nvPr/>
        </p:nvSpPr>
        <p:spPr bwMode="auto">
          <a:xfrm flipH="1">
            <a:off x="3563938" y="5516563"/>
            <a:ext cx="647700" cy="0"/>
          </a:xfrm>
          <a:prstGeom prst="line">
            <a:avLst/>
          </a:prstGeom>
          <a:noFill/>
          <a:ln w="9525">
            <a:solidFill>
              <a:schemeClr val="tx1"/>
            </a:solidFill>
            <a:round/>
            <a:headEnd/>
            <a:tailEnd type="triangle" w="med" len="med"/>
          </a:ln>
        </p:spPr>
        <p:txBody>
          <a:bodyPr/>
          <a:lstStyle/>
          <a:p>
            <a:endParaRPr lang="ar-SA"/>
          </a:p>
        </p:txBody>
      </p:sp>
      <p:sp>
        <p:nvSpPr>
          <p:cNvPr id="96276" name="Text Box 22"/>
          <p:cNvSpPr txBox="1">
            <a:spLocks noChangeArrowheads="1"/>
          </p:cNvSpPr>
          <p:nvPr/>
        </p:nvSpPr>
        <p:spPr bwMode="auto">
          <a:xfrm>
            <a:off x="468313" y="5516563"/>
            <a:ext cx="2305050" cy="366712"/>
          </a:xfrm>
          <a:prstGeom prst="rect">
            <a:avLst/>
          </a:prstGeom>
          <a:noFill/>
          <a:ln w="9525">
            <a:noFill/>
            <a:miter lim="800000"/>
            <a:headEnd/>
            <a:tailEnd/>
          </a:ln>
        </p:spPr>
        <p:txBody>
          <a:bodyPr>
            <a:spAutoFit/>
          </a:bodyPr>
          <a:lstStyle/>
          <a:p>
            <a:pPr>
              <a:spcBef>
                <a:spcPct val="50000"/>
              </a:spcBef>
            </a:pPr>
            <a:r>
              <a:rPr lang="ar-SA"/>
              <a:t>26.5 ْ زاوية سقوط الاشعة </a:t>
            </a:r>
            <a:endParaRPr lang="en-US"/>
          </a:p>
        </p:txBody>
      </p:sp>
      <p:sp>
        <p:nvSpPr>
          <p:cNvPr id="96277" name="Text Box 23"/>
          <p:cNvSpPr txBox="1">
            <a:spLocks noChangeArrowheads="1"/>
          </p:cNvSpPr>
          <p:nvPr/>
        </p:nvSpPr>
        <p:spPr bwMode="auto">
          <a:xfrm>
            <a:off x="5508625" y="5949950"/>
            <a:ext cx="2159000" cy="395288"/>
          </a:xfrm>
          <a:prstGeom prst="rect">
            <a:avLst/>
          </a:prstGeom>
          <a:noFill/>
          <a:ln w="28575">
            <a:solidFill>
              <a:schemeClr val="tx1"/>
            </a:solidFill>
            <a:prstDash val="sysDot"/>
            <a:miter lim="800000"/>
            <a:headEnd/>
            <a:tailEnd/>
          </a:ln>
        </p:spPr>
        <p:txBody>
          <a:bodyPr>
            <a:spAutoFit/>
          </a:bodyPr>
          <a:lstStyle/>
          <a:p>
            <a:pPr>
              <a:spcBef>
                <a:spcPct val="50000"/>
              </a:spcBef>
            </a:pPr>
            <a:r>
              <a:rPr lang="ar-SA"/>
              <a:t>الانقلاب الصيفي 21 يونيو </a:t>
            </a:r>
            <a:endParaRPr lang="en-US"/>
          </a:p>
        </p:txBody>
      </p:sp>
      <p:sp>
        <p:nvSpPr>
          <p:cNvPr id="96278" name="Text Box 24"/>
          <p:cNvSpPr txBox="1">
            <a:spLocks noChangeArrowheads="1"/>
          </p:cNvSpPr>
          <p:nvPr/>
        </p:nvSpPr>
        <p:spPr bwMode="auto">
          <a:xfrm>
            <a:off x="971550" y="6165850"/>
            <a:ext cx="2447925" cy="395288"/>
          </a:xfrm>
          <a:prstGeom prst="rect">
            <a:avLst/>
          </a:prstGeom>
          <a:noFill/>
          <a:ln w="28575">
            <a:solidFill>
              <a:schemeClr val="tx1"/>
            </a:solidFill>
            <a:prstDash val="sysDot"/>
            <a:miter lim="800000"/>
            <a:headEnd/>
            <a:tailEnd/>
          </a:ln>
        </p:spPr>
        <p:txBody>
          <a:bodyPr>
            <a:spAutoFit/>
          </a:bodyPr>
          <a:lstStyle/>
          <a:p>
            <a:pPr>
              <a:spcBef>
                <a:spcPct val="50000"/>
              </a:spcBef>
            </a:pPr>
            <a:r>
              <a:rPr lang="ar-SA"/>
              <a:t>الانقلاب الشتوي 21 يناير </a:t>
            </a:r>
            <a:endParaRPr lang="en-US"/>
          </a:p>
        </p:txBody>
      </p:sp>
      <p:sp>
        <p:nvSpPr>
          <p:cNvPr id="96279" name="Text Box 25"/>
          <p:cNvSpPr txBox="1">
            <a:spLocks noChangeArrowheads="1"/>
          </p:cNvSpPr>
          <p:nvPr/>
        </p:nvSpPr>
        <p:spPr bwMode="auto">
          <a:xfrm>
            <a:off x="3708400" y="4365625"/>
            <a:ext cx="1042988" cy="1190625"/>
          </a:xfrm>
          <a:prstGeom prst="rect">
            <a:avLst/>
          </a:prstGeom>
          <a:noFill/>
          <a:ln w="9525">
            <a:noFill/>
            <a:miter lim="800000"/>
            <a:headEnd/>
            <a:tailEnd/>
          </a:ln>
        </p:spPr>
        <p:txBody>
          <a:bodyPr>
            <a:spAutoFit/>
          </a:bodyPr>
          <a:lstStyle/>
          <a:p>
            <a:pPr>
              <a:spcBef>
                <a:spcPct val="50000"/>
              </a:spcBef>
            </a:pPr>
            <a:r>
              <a:rPr lang="ar-SA"/>
              <a:t>زاوية ميلان الاشعة =63.5</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192"/>
                                        </p:tgtEl>
                                        <p:attrNameLst>
                                          <p:attrName>style.visibility</p:attrName>
                                        </p:attrNameLst>
                                      </p:cBhvr>
                                      <p:to>
                                        <p:strVal val="visible"/>
                                      </p:to>
                                    </p:set>
                                    <p:anim calcmode="lin" valueType="num">
                                      <p:cBhvr additive="base">
                                        <p:cTn id="7" dur="500" fill="hold"/>
                                        <p:tgtEl>
                                          <p:spTgt spid="93192"/>
                                        </p:tgtEl>
                                        <p:attrNameLst>
                                          <p:attrName>ppt_x</p:attrName>
                                        </p:attrNameLst>
                                      </p:cBhvr>
                                      <p:tavLst>
                                        <p:tav tm="0">
                                          <p:val>
                                            <p:strVal val="#ppt_x"/>
                                          </p:val>
                                        </p:tav>
                                        <p:tav tm="100000">
                                          <p:val>
                                            <p:strVal val="#ppt_x"/>
                                          </p:val>
                                        </p:tav>
                                      </p:tavLst>
                                    </p:anim>
                                    <p:anim calcmode="lin" valueType="num">
                                      <p:cBhvr additive="base">
                                        <p:cTn id="8" dur="500" fill="hold"/>
                                        <p:tgtEl>
                                          <p:spTgt spid="931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0" nodeType="clickEffect">
                                  <p:stCondLst>
                                    <p:cond delay="0"/>
                                  </p:stCondLst>
                                  <p:childTnLst>
                                    <p:animRot by="21600000">
                                      <p:cBhvr>
                                        <p:cTn id="12" dur="2000" fill="hold"/>
                                        <p:tgtEl>
                                          <p:spTgt spid="9319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1" nodeType="clickEffect">
                                  <p:stCondLst>
                                    <p:cond delay="0"/>
                                  </p:stCondLst>
                                  <p:childTnLst>
                                    <p:animRot by="21600000">
                                      <p:cBhvr>
                                        <p:cTn id="16" dur="2000" fill="hold"/>
                                        <p:tgtEl>
                                          <p:spTgt spid="9319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2" grpId="0" animBg="1"/>
      <p:bldP spid="93192" grpId="1" animBg="1"/>
      <p:bldP spid="9319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smtClean="0"/>
              <a:t>اتجاه البيت الزجاجي </a:t>
            </a:r>
            <a:r>
              <a:rPr lang="en-US" b="1" dirty="0" smtClean="0"/>
              <a:t>Greenhouse Orientation </a:t>
            </a:r>
            <a:endParaRPr lang="ar-SA" dirty="0"/>
          </a:p>
        </p:txBody>
      </p:sp>
      <p:sp>
        <p:nvSpPr>
          <p:cNvPr id="3" name="عنصر نائب للمحتوى 2"/>
          <p:cNvSpPr>
            <a:spLocks noGrp="1"/>
          </p:cNvSpPr>
          <p:nvPr>
            <p:ph idx="1"/>
          </p:nvPr>
        </p:nvSpPr>
        <p:spPr/>
        <p:txBody>
          <a:bodyPr>
            <a:normAutofit fontScale="70000" lnSpcReduction="20000"/>
          </a:bodyPr>
          <a:lstStyle/>
          <a:p>
            <a:pPr>
              <a:buNone/>
            </a:pPr>
            <a:r>
              <a:rPr lang="ar-SA" dirty="0" err="1" smtClean="0"/>
              <a:t>اولاً</a:t>
            </a:r>
            <a:r>
              <a:rPr lang="ar-SA" dirty="0" smtClean="0"/>
              <a:t> : في البيوت التي تقع على خط عرض فوق40 درجة </a:t>
            </a:r>
          </a:p>
          <a:p>
            <a:pPr>
              <a:buNone/>
            </a:pPr>
            <a:r>
              <a:rPr lang="ar-SA" dirty="0" smtClean="0"/>
              <a:t>1.في البيوت الجمالون المفردة يكون الاتجاه شرق –غرب للحصول على </a:t>
            </a:r>
            <a:r>
              <a:rPr lang="ar-SA" dirty="0" err="1" smtClean="0"/>
              <a:t>اقصى</a:t>
            </a:r>
            <a:r>
              <a:rPr lang="ar-SA" dirty="0" smtClean="0"/>
              <a:t> </a:t>
            </a:r>
            <a:r>
              <a:rPr lang="ar-SA" dirty="0" err="1" smtClean="0"/>
              <a:t>اضاءة</a:t>
            </a:r>
            <a:endParaRPr lang="ar-SA" dirty="0" smtClean="0"/>
          </a:p>
          <a:p>
            <a:pPr>
              <a:buNone/>
            </a:pPr>
            <a:r>
              <a:rPr lang="ar-SA" dirty="0" smtClean="0"/>
              <a:t>2. في البيوت المتعددة الجمالون يكون الاتجاه شمال –جنوب لتوزيع الضوء</a:t>
            </a:r>
          </a:p>
          <a:p>
            <a:pPr>
              <a:buNone/>
            </a:pPr>
            <a:r>
              <a:rPr lang="ar-SA" dirty="0" smtClean="0"/>
              <a:t>ثانياً: في البيوت التي تقع على خط عرض تحت40 درجة </a:t>
            </a:r>
          </a:p>
          <a:p>
            <a:pPr>
              <a:buNone/>
            </a:pPr>
            <a:r>
              <a:rPr lang="ar-SA" dirty="0" smtClean="0"/>
              <a:t>الاتجاه من الشمال-الجنوب وذلك </a:t>
            </a:r>
            <a:r>
              <a:rPr lang="ar-SA" dirty="0" err="1" smtClean="0"/>
              <a:t>لانه</a:t>
            </a:r>
            <a:r>
              <a:rPr lang="ar-SA" dirty="0" smtClean="0"/>
              <a:t> </a:t>
            </a:r>
            <a:r>
              <a:rPr lang="ar-SA" dirty="0" err="1" smtClean="0"/>
              <a:t>افضل</a:t>
            </a:r>
            <a:r>
              <a:rPr lang="ar-SA" dirty="0" smtClean="0"/>
              <a:t> في توزيع الضوء</a:t>
            </a:r>
          </a:p>
          <a:p>
            <a:r>
              <a:rPr lang="en-US" b="1" dirty="0" smtClean="0"/>
              <a:t>Below 40° latitude: </a:t>
            </a:r>
          </a:p>
          <a:p>
            <a:r>
              <a:rPr lang="en-US" dirty="0" smtClean="0"/>
              <a:t>• Ridges running N-S direction </a:t>
            </a:r>
          </a:p>
          <a:p>
            <a:r>
              <a:rPr lang="en-US" dirty="0" smtClean="0"/>
              <a:t>•Provides better light distribution (moving shadows), more important than light transmission optimization </a:t>
            </a:r>
          </a:p>
          <a:p>
            <a:r>
              <a:rPr lang="en-US" b="1" dirty="0" smtClean="0"/>
              <a:t>Greenhouse Orientation Above 40° latitude: </a:t>
            </a:r>
          </a:p>
          <a:p>
            <a:r>
              <a:rPr lang="en-US" dirty="0" smtClean="0"/>
              <a:t>•Ridges of single-span houses running East-West to maximize light intensity in the greenhouse </a:t>
            </a:r>
          </a:p>
          <a:p>
            <a:r>
              <a:rPr lang="en-US" dirty="0" smtClean="0"/>
              <a:t>•Run ridges of multi-span houses North-South for light distribution </a:t>
            </a:r>
          </a:p>
          <a:p>
            <a:pPr>
              <a:buNone/>
            </a:pPr>
            <a:endParaRPr lang="ar-SA"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850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just"/>
            <a:r>
              <a:rPr lang="en-US" dirty="0" smtClean="0"/>
              <a:t>A comparison of annual variation in total solar radiation availability for even-span greenhouse in E-W and N-S orientation at 10°N latitude.</a:t>
            </a:r>
            <a:endParaRPr lang="ar-SA" dirty="0"/>
          </a:p>
        </p:txBody>
      </p:sp>
      <p:pic>
        <p:nvPicPr>
          <p:cNvPr id="1026" name="Picture 2" descr="C:\Documents and Settings\XPPRESP3\My Documents\Downloads\1-s2.0-S0038092X08001540-gr13.jpg"/>
          <p:cNvPicPr>
            <a:picLocks noChangeAspect="1" noChangeArrowheads="1"/>
          </p:cNvPicPr>
          <p:nvPr/>
        </p:nvPicPr>
        <p:blipFill>
          <a:blip r:embed="rId2"/>
          <a:srcRect/>
          <a:stretch>
            <a:fillRect/>
          </a:stretch>
        </p:blipFill>
        <p:spPr bwMode="auto">
          <a:xfrm>
            <a:off x="1142976" y="1071546"/>
            <a:ext cx="6048000" cy="3132497"/>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85000" lnSpcReduction="20000"/>
          </a:bodyPr>
          <a:lstStyle/>
          <a:p>
            <a:r>
              <a:rPr lang="en-US"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 comparison of annual variation in total solar radiation availability for even-span greenhouse in E-W and N-S orientation at 31°N latitude.</a:t>
            </a:r>
            <a:endParaRPr lang="ar-SA" dirty="0"/>
          </a:p>
        </p:txBody>
      </p:sp>
      <p:pic>
        <p:nvPicPr>
          <p:cNvPr id="2050" name="Picture 2" descr="C:\Documents and Settings\XPPRESP3\My Documents\Downloads\1-s2.0-S0038092X08001540-gr14.jpg"/>
          <p:cNvPicPr>
            <a:picLocks noChangeAspect="1" noChangeArrowheads="1"/>
          </p:cNvPicPr>
          <p:nvPr/>
        </p:nvPicPr>
        <p:blipFill>
          <a:blip r:embed="rId2"/>
          <a:srcRect/>
          <a:stretch>
            <a:fillRect/>
          </a:stretch>
        </p:blipFill>
        <p:spPr bwMode="auto">
          <a:xfrm>
            <a:off x="1000100" y="857232"/>
            <a:ext cx="7020000" cy="363808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a:xfrm>
            <a:off x="714348" y="1714488"/>
            <a:ext cx="8229600" cy="4525963"/>
          </a:xfrm>
        </p:spPr>
        <p:txBody>
          <a:bodyPr>
            <a:normAutofit fontScale="55000" lnSpcReduction="20000"/>
          </a:bodyPr>
          <a:lstStyle/>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endParaRPr lang="en-US" dirty="0" smtClean="0"/>
          </a:p>
          <a:p>
            <a:pPr fontAlgn="base"/>
            <a:r>
              <a:rPr lang="en-US" dirty="0" smtClean="0"/>
              <a:t>A comparison of annual variation in total solar radiation availability for even-span greenhouse in E-W and N-S orientation at 50°N latitude.</a:t>
            </a:r>
          </a:p>
          <a:p>
            <a:r>
              <a:rPr lang="en-US" dirty="0" smtClean="0"/>
              <a:t/>
            </a:r>
            <a:br>
              <a:rPr lang="en-US" dirty="0" smtClean="0"/>
            </a:br>
            <a:endParaRPr lang="ar-SA" dirty="0" smtClean="0"/>
          </a:p>
          <a:p>
            <a:pPr fontAlgn="base"/>
            <a:endParaRPr lang="ar-SA" dirty="0"/>
          </a:p>
        </p:txBody>
      </p:sp>
      <p:pic>
        <p:nvPicPr>
          <p:cNvPr id="3074" name="Picture 2" descr="C:\Documents and Settings\XPPRESP3\My Documents\Downloads\1-s2.0-S0038092X08001540-gr15.jpg"/>
          <p:cNvPicPr>
            <a:picLocks noChangeAspect="1" noChangeArrowheads="1"/>
          </p:cNvPicPr>
          <p:nvPr/>
        </p:nvPicPr>
        <p:blipFill>
          <a:blip r:embed="rId2"/>
          <a:srcRect/>
          <a:stretch>
            <a:fillRect/>
          </a:stretch>
        </p:blipFill>
        <p:spPr bwMode="auto">
          <a:xfrm>
            <a:off x="714348" y="642918"/>
            <a:ext cx="7668000" cy="390689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ar-SA" dirty="0"/>
          </a:p>
        </p:txBody>
      </p:sp>
      <p:sp>
        <p:nvSpPr>
          <p:cNvPr id="2" name="عنوان 1"/>
          <p:cNvSpPr>
            <a:spLocks noGrp="1"/>
          </p:cNvSpPr>
          <p:nvPr>
            <p:ph type="title"/>
          </p:nvPr>
        </p:nvSpPr>
        <p:spPr/>
        <p:txBody>
          <a:bodyPr/>
          <a:lstStyle/>
          <a:p>
            <a:endParaRPr lang="ar-SA"/>
          </a:p>
        </p:txBody>
      </p:sp>
      <p:pic>
        <p:nvPicPr>
          <p:cNvPr id="31746" name="Picture 2" descr="http://www.madrasty-eg.com/prep/images/prep1/social1/g/27.jpg"/>
          <p:cNvPicPr>
            <a:picLocks noChangeAspect="1" noChangeArrowheads="1"/>
          </p:cNvPicPr>
          <p:nvPr/>
        </p:nvPicPr>
        <p:blipFill>
          <a:blip r:embed="rId2"/>
          <a:srcRect/>
          <a:stretch>
            <a:fillRect/>
          </a:stretch>
        </p:blipFill>
        <p:spPr bwMode="auto">
          <a:xfrm>
            <a:off x="714348" y="846364"/>
            <a:ext cx="5972187" cy="5183913"/>
          </a:xfrm>
          <a:prstGeom prst="rect">
            <a:avLst/>
          </a:prstGeom>
          <a:noFill/>
        </p:spPr>
      </p:pic>
      <p:pic>
        <p:nvPicPr>
          <p:cNvPr id="31748" name="Picture 4" descr="http://www.madrasty-eg.com/prep/images/prep1/social1/g/26.jpg"/>
          <p:cNvPicPr>
            <a:picLocks noChangeAspect="1" noChangeArrowheads="1"/>
          </p:cNvPicPr>
          <p:nvPr/>
        </p:nvPicPr>
        <p:blipFill>
          <a:blip r:embed="rId3"/>
          <a:srcRect/>
          <a:stretch>
            <a:fillRect/>
          </a:stretch>
        </p:blipFill>
        <p:spPr bwMode="auto">
          <a:xfrm>
            <a:off x="6215074" y="1857364"/>
            <a:ext cx="2714627" cy="32575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48"/>
                                        </p:tgtEl>
                                        <p:attrNameLst>
                                          <p:attrName>style.visibility</p:attrName>
                                        </p:attrNameLst>
                                      </p:cBhvr>
                                      <p:to>
                                        <p:strVal val="visible"/>
                                      </p:to>
                                    </p:set>
                                    <p:anim calcmode="lin" valueType="num">
                                      <p:cBhvr additive="base">
                                        <p:cTn id="13" dur="500" fill="hold"/>
                                        <p:tgtEl>
                                          <p:spTgt spid="31748"/>
                                        </p:tgtEl>
                                        <p:attrNameLst>
                                          <p:attrName>ppt_x</p:attrName>
                                        </p:attrNameLst>
                                      </p:cBhvr>
                                      <p:tavLst>
                                        <p:tav tm="0">
                                          <p:val>
                                            <p:strVal val="#ppt_x"/>
                                          </p:val>
                                        </p:tav>
                                        <p:tav tm="100000">
                                          <p:val>
                                            <p:strVal val="#ppt_x"/>
                                          </p:val>
                                        </p:tav>
                                      </p:tavLst>
                                    </p:anim>
                                    <p:anim calcmode="lin" valueType="num">
                                      <p:cBhvr additive="base">
                                        <p:cTn id="14"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محتوى 5"/>
          <p:cNvSpPr>
            <a:spLocks noGrp="1"/>
          </p:cNvSpPr>
          <p:nvPr>
            <p:ph idx="1"/>
          </p:nvPr>
        </p:nvSpPr>
        <p:spPr/>
        <p:txBody>
          <a:bodyPr>
            <a:noAutofit/>
          </a:bodyPr>
          <a:lstStyle/>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t>Iraq lies between </a:t>
            </a:r>
            <a:r>
              <a:rPr lang="en-US" sz="1800" b="1" dirty="0" smtClean="0"/>
              <a:t>latitudes</a:t>
            </a:r>
            <a:r>
              <a:rPr lang="en-US" sz="1800" dirty="0" smtClean="0"/>
              <a:t> 29˚ 5´ and 37˚ 22´</a:t>
            </a:r>
          </a:p>
          <a:p>
            <a:endParaRPr lang="en-US" sz="1800" dirty="0" smtClean="0"/>
          </a:p>
        </p:txBody>
      </p:sp>
      <p:sp>
        <p:nvSpPr>
          <p:cNvPr id="2" name="عنوان 1"/>
          <p:cNvSpPr>
            <a:spLocks noGrp="1"/>
          </p:cNvSpPr>
          <p:nvPr>
            <p:ph type="title"/>
          </p:nvPr>
        </p:nvSpPr>
        <p:spPr/>
        <p:txBody>
          <a:bodyPr/>
          <a:lstStyle/>
          <a:p>
            <a:endParaRPr lang="ar-SA" dirty="0"/>
          </a:p>
        </p:txBody>
      </p:sp>
      <p:pic>
        <p:nvPicPr>
          <p:cNvPr id="5" name="صورة 4" descr="ملف:WorldMapLongLat-eq-circles-tropics-non.png"/>
          <p:cNvPicPr/>
          <p:nvPr/>
        </p:nvPicPr>
        <p:blipFill>
          <a:blip r:embed="rId2"/>
          <a:srcRect/>
          <a:stretch>
            <a:fillRect/>
          </a:stretch>
        </p:blipFill>
        <p:spPr bwMode="auto">
          <a:xfrm>
            <a:off x="285720" y="-142900"/>
            <a:ext cx="8358245" cy="5643602"/>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13" end="1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smtClean="0"/>
              <a:t>Green house covering materials</a:t>
            </a:r>
            <a:br>
              <a:rPr lang="en-US" dirty="0" smtClean="0"/>
            </a:br>
            <a:r>
              <a:rPr lang="en-US" dirty="0" smtClean="0"/>
              <a:t>1.glass</a:t>
            </a:r>
            <a:br>
              <a:rPr lang="en-US" dirty="0" smtClean="0"/>
            </a:br>
            <a:endParaRPr lang="ar-SA" dirty="0"/>
          </a:p>
        </p:txBody>
      </p:sp>
      <p:sp>
        <p:nvSpPr>
          <p:cNvPr id="3" name="عنصر نائب للمحتوى 2"/>
          <p:cNvSpPr>
            <a:spLocks noGrp="1"/>
          </p:cNvSpPr>
          <p:nvPr>
            <p:ph idx="1"/>
          </p:nvPr>
        </p:nvSpPr>
        <p:spPr/>
        <p:txBody>
          <a:bodyPr>
            <a:normAutofit/>
          </a:bodyPr>
          <a:lstStyle/>
          <a:p>
            <a:pPr algn="l" rtl="0"/>
            <a:r>
              <a:rPr lang="en-US" dirty="0" smtClean="0"/>
              <a:t>High cost (Expensive)</a:t>
            </a:r>
          </a:p>
          <a:p>
            <a:pPr algn="l" rtl="0"/>
            <a:r>
              <a:rPr lang="en-US" dirty="0" err="1" smtClean="0"/>
              <a:t>Reglazing</a:t>
            </a:r>
            <a:r>
              <a:rPr lang="en-US" dirty="0" smtClean="0"/>
              <a:t> every 15-30 years</a:t>
            </a:r>
          </a:p>
          <a:p>
            <a:pPr algn="l" rtl="0"/>
            <a:r>
              <a:rPr lang="en-US" dirty="0" smtClean="0"/>
              <a:t>Permanent 40 years</a:t>
            </a:r>
          </a:p>
          <a:p>
            <a:pPr algn="l" rtl="0"/>
            <a:r>
              <a:rPr lang="en-US" dirty="0" smtClean="0"/>
              <a:t>Low maintenance</a:t>
            </a:r>
          </a:p>
          <a:p>
            <a:pPr algn="l" rtl="0"/>
            <a:r>
              <a:rPr lang="en-US" dirty="0" smtClean="0"/>
              <a:t>Superior light transmitting properties transmission 90-97%</a:t>
            </a:r>
          </a:p>
          <a:p>
            <a:pPr algn="l" rtl="0"/>
            <a:r>
              <a:rPr lang="en-US" dirty="0" smtClean="0"/>
              <a:t>Usually aluminum ,galvanized iron, wood</a:t>
            </a:r>
            <a:endParaRPr lang="ar-SA"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smtClean="0"/>
              <a:t/>
            </a:r>
            <a:br>
              <a:rPr lang="ar-SA" dirty="0" smtClean="0"/>
            </a:br>
            <a:r>
              <a:rPr lang="ar-SA" dirty="0" smtClean="0"/>
              <a:t/>
            </a:r>
            <a:br>
              <a:rPr lang="ar-SA" dirty="0" smtClean="0"/>
            </a:br>
            <a:r>
              <a:rPr lang="ar-SA" dirty="0" smtClean="0"/>
              <a:t> </a:t>
            </a:r>
            <a:br>
              <a:rPr lang="ar-SA" dirty="0" smtClean="0"/>
            </a:br>
            <a:r>
              <a:rPr lang="en-US" dirty="0" smtClean="0"/>
              <a:t>4.Transpiration (Evaporation of water from plants) </a:t>
            </a:r>
            <a:br>
              <a:rPr lang="en-US" dirty="0" smtClean="0"/>
            </a:br>
            <a:endParaRPr lang="ar-SA" dirty="0"/>
          </a:p>
        </p:txBody>
      </p:sp>
      <p:pic>
        <p:nvPicPr>
          <p:cNvPr id="4100" name="Picture 4" descr="http://upload.wikimedia.org/wikipedia/commons/thumb/0/09/Tomato_leaf_stomate_1-color.jpg/220px-Tomato_leaf_stomate_1-color.jpg"/>
          <p:cNvPicPr>
            <a:picLocks noChangeAspect="1" noChangeArrowheads="1"/>
          </p:cNvPicPr>
          <p:nvPr/>
        </p:nvPicPr>
        <p:blipFill>
          <a:blip r:embed="rId2"/>
          <a:srcRect/>
          <a:stretch>
            <a:fillRect/>
          </a:stretch>
        </p:blipFill>
        <p:spPr bwMode="auto">
          <a:xfrm>
            <a:off x="1428728" y="3071810"/>
            <a:ext cx="2095500" cy="2143125"/>
          </a:xfrm>
          <a:prstGeom prst="rect">
            <a:avLst/>
          </a:prstGeom>
          <a:noFill/>
        </p:spPr>
      </p:pic>
      <p:pic>
        <p:nvPicPr>
          <p:cNvPr id="4101" name="Picture 5" descr="C:\Documents and Settings\XPPRESP3\My Documents\Downloads\tran.gif"/>
          <p:cNvPicPr>
            <a:picLocks noGrp="1" noChangeAspect="1" noChangeArrowheads="1"/>
          </p:cNvPicPr>
          <p:nvPr>
            <p:ph idx="1"/>
          </p:nvPr>
        </p:nvPicPr>
        <p:blipFill>
          <a:blip r:embed="rId3"/>
          <a:srcRect/>
          <a:stretch>
            <a:fillRect/>
          </a:stretch>
        </p:blipFill>
        <p:spPr bwMode="auto">
          <a:xfrm>
            <a:off x="4429124" y="3071810"/>
            <a:ext cx="2844000" cy="196517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smtClean="0"/>
              <a:t>2- polyethylene CH</a:t>
            </a:r>
            <a:r>
              <a:rPr lang="en-US" baseline="-25000" dirty="0" smtClean="0"/>
              <a:t>2</a:t>
            </a:r>
            <a:r>
              <a:rPr lang="en-US" dirty="0" smtClean="0"/>
              <a:t>=CH</a:t>
            </a:r>
            <a:r>
              <a:rPr lang="en-US" baseline="-25000" dirty="0" smtClean="0"/>
              <a:t>2    </a:t>
            </a:r>
            <a:br>
              <a:rPr lang="en-US" baseline="-25000" dirty="0" smtClean="0"/>
            </a:br>
            <a:endParaRPr lang="ar-SA" dirty="0"/>
          </a:p>
        </p:txBody>
      </p:sp>
      <p:sp>
        <p:nvSpPr>
          <p:cNvPr id="3" name="عنصر نائب للمحتوى 2"/>
          <p:cNvSpPr>
            <a:spLocks noGrp="1"/>
          </p:cNvSpPr>
          <p:nvPr>
            <p:ph idx="1"/>
          </p:nvPr>
        </p:nvSpPr>
        <p:spPr/>
        <p:txBody>
          <a:bodyPr>
            <a:normAutofit fontScale="55000" lnSpcReduction="20000"/>
          </a:bodyPr>
          <a:lstStyle/>
          <a:p>
            <a:pPr lvl="0" algn="l" rtl="0"/>
            <a:r>
              <a:rPr lang="en-US" dirty="0" smtClean="0"/>
              <a:t>50% of greenhouses</a:t>
            </a:r>
          </a:p>
          <a:p>
            <a:pPr algn="l" rtl="0"/>
            <a:r>
              <a:rPr lang="en-US" dirty="0" smtClean="0"/>
              <a:t>Relatively inexpensive</a:t>
            </a:r>
          </a:p>
          <a:p>
            <a:pPr lvl="0" algn="l" rtl="0"/>
            <a:r>
              <a:rPr lang="en-US" dirty="0" smtClean="0"/>
              <a:t>Short life 2-4 years</a:t>
            </a:r>
          </a:p>
          <a:p>
            <a:pPr lvl="0" algn="l" rtl="0"/>
            <a:r>
              <a:rPr lang="en-US" dirty="0" smtClean="0"/>
              <a:t>Deterioration-UV light,O2 and heat</a:t>
            </a:r>
          </a:p>
          <a:p>
            <a:pPr marL="2328863" indent="-2328863" algn="l" rtl="0"/>
            <a:r>
              <a:rPr lang="en-US" dirty="0" smtClean="0"/>
              <a:t>Prevention: UV inhibitors</a:t>
            </a:r>
          </a:p>
          <a:p>
            <a:pPr marL="2328863" indent="-2328863" algn="l" rtl="0"/>
            <a:r>
              <a:rPr lang="en-US" dirty="0" smtClean="0"/>
              <a:t>Anti-oxidants</a:t>
            </a:r>
          </a:p>
          <a:p>
            <a:pPr marL="2328863" indent="-2328863" algn="l" rtl="0"/>
            <a:r>
              <a:rPr lang="en-US" dirty="0" smtClean="0"/>
              <a:t>Eliminate black surfaces</a:t>
            </a:r>
          </a:p>
          <a:p>
            <a:pPr marL="0" indent="0" algn="l" rtl="0"/>
            <a:r>
              <a:rPr lang="en-US" dirty="0" smtClean="0"/>
              <a:t>New </a:t>
            </a:r>
            <a:r>
              <a:rPr lang="en-US" dirty="0" err="1" smtClean="0"/>
              <a:t>poly,s</a:t>
            </a:r>
            <a:r>
              <a:rPr lang="en-US" dirty="0" smtClean="0"/>
              <a:t> have UV inhibitors so can last longer (3-4 years)</a:t>
            </a:r>
          </a:p>
          <a:p>
            <a:pPr marL="0" indent="0" algn="l" rtl="0"/>
            <a:r>
              <a:rPr lang="en-US" dirty="0" smtClean="0"/>
              <a:t>Loss of heat: I.R. (Infrared) radiation loss high</a:t>
            </a:r>
          </a:p>
          <a:p>
            <a:pPr marL="0" indent="0" algn="l" rtl="0"/>
            <a:r>
              <a:rPr lang="en-US" dirty="0" smtClean="0"/>
              <a:t>Transmits 85% of </a:t>
            </a:r>
            <a:r>
              <a:rPr lang="en-US" dirty="0" err="1" smtClean="0"/>
              <a:t>sun,s</a:t>
            </a:r>
            <a:r>
              <a:rPr lang="en-US" dirty="0" smtClean="0"/>
              <a:t> light (1layer 90%.2 layers 80-83%)</a:t>
            </a:r>
          </a:p>
          <a:p>
            <a:pPr marL="0" indent="0" algn="l" rtl="0"/>
            <a:r>
              <a:rPr lang="en-US" dirty="0" smtClean="0"/>
              <a:t>Condensation</a:t>
            </a:r>
          </a:p>
          <a:p>
            <a:pPr marL="0" indent="0" algn="l" rtl="0"/>
            <a:r>
              <a:rPr lang="en-US" dirty="0" smtClean="0"/>
              <a:t>Tight house</a:t>
            </a:r>
          </a:p>
          <a:p>
            <a:pPr marL="0" indent="0" algn="l" rtl="0"/>
            <a:r>
              <a:rPr lang="en-US" dirty="0" smtClean="0"/>
              <a:t>Little air exchange</a:t>
            </a:r>
          </a:p>
          <a:p>
            <a:pPr marL="0" indent="0" algn="l" rtl="0"/>
            <a:endParaRPr lang="en-US" dirty="0" smtClean="0"/>
          </a:p>
          <a:p>
            <a:pPr marL="2328863" indent="-2328863" algn="l" rtl="0"/>
            <a:r>
              <a:rPr lang="en-US" dirty="0" smtClean="0"/>
              <a:t>                          </a:t>
            </a:r>
          </a:p>
          <a:p>
            <a:pPr algn="l" rtl="0"/>
            <a:endParaRPr lang="en-US" dirty="0" smtClean="0"/>
          </a:p>
          <a:p>
            <a:pPr algn="l" rtl="0"/>
            <a:endParaRPr lang="ar-SA" baseline="30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smtClean="0"/>
              <a:t>3-Fiberglass</a:t>
            </a:r>
            <a:endParaRPr lang="ar-SA" dirty="0"/>
          </a:p>
        </p:txBody>
      </p:sp>
      <p:sp>
        <p:nvSpPr>
          <p:cNvPr id="3" name="عنصر نائب للمحتوى 2"/>
          <p:cNvSpPr>
            <a:spLocks noGrp="1"/>
          </p:cNvSpPr>
          <p:nvPr>
            <p:ph idx="1"/>
          </p:nvPr>
        </p:nvSpPr>
        <p:spPr/>
        <p:txBody>
          <a:bodyPr/>
          <a:lstStyle/>
          <a:p>
            <a:pPr algn="l"/>
            <a:r>
              <a:rPr lang="en-US" dirty="0" smtClean="0"/>
              <a:t>Corrugated panel</a:t>
            </a:r>
          </a:p>
          <a:p>
            <a:pPr algn="l"/>
            <a:r>
              <a:rPr lang="en-US" dirty="0" smtClean="0"/>
              <a:t>Transmission 90-92%</a:t>
            </a:r>
          </a:p>
          <a:p>
            <a:pPr algn="l"/>
            <a:r>
              <a:rPr lang="en-US" dirty="0" smtClean="0"/>
              <a:t>Surface may degrade</a:t>
            </a:r>
          </a:p>
          <a:p>
            <a:pPr algn="l"/>
            <a:r>
              <a:rPr lang="en-US" dirty="0" smtClean="0"/>
              <a:t>5-6 years</a:t>
            </a:r>
          </a:p>
          <a:p>
            <a:pPr algn="l"/>
            <a:r>
              <a:rPr lang="en-US" dirty="0" smtClean="0"/>
              <a:t>Light transmission scattered</a:t>
            </a:r>
          </a:p>
          <a:p>
            <a:pPr algn="l"/>
            <a:endParaRPr lang="ar-SA"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smtClean="0"/>
              <a:t>Comparison on characteristics of glazing materials </a:t>
            </a:r>
            <a:endParaRPr lang="ar-SA" dirty="0"/>
          </a:p>
        </p:txBody>
      </p:sp>
      <p:pic>
        <p:nvPicPr>
          <p:cNvPr id="4098" name="Picture 2"/>
          <p:cNvPicPr>
            <a:picLocks noGrp="1" noChangeAspect="1" noChangeArrowheads="1"/>
          </p:cNvPicPr>
          <p:nvPr>
            <p:ph idx="1"/>
          </p:nvPr>
        </p:nvPicPr>
        <p:blipFill>
          <a:blip r:embed="rId2"/>
          <a:srcRect/>
          <a:stretch>
            <a:fillRect/>
          </a:stretch>
        </p:blipFill>
        <p:spPr bwMode="auto">
          <a:xfrm>
            <a:off x="500034" y="1785926"/>
            <a:ext cx="7643866" cy="4572032"/>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endParaRPr lang="ar-SA" dirty="0"/>
          </a:p>
        </p:txBody>
      </p:sp>
      <p:pic>
        <p:nvPicPr>
          <p:cNvPr id="4" name="صورة 3"/>
          <p:cNvPicPr/>
          <p:nvPr/>
        </p:nvPicPr>
        <p:blipFill>
          <a:blip r:embed="rId2"/>
          <a:srcRect/>
          <a:stretch>
            <a:fillRect/>
          </a:stretch>
        </p:blipFill>
        <p:spPr bwMode="auto">
          <a:xfrm>
            <a:off x="428596" y="1857364"/>
            <a:ext cx="8143931" cy="392909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a:p>
        </p:txBody>
      </p:sp>
      <p:pic>
        <p:nvPicPr>
          <p:cNvPr id="4" name="صورة 3"/>
          <p:cNvPicPr/>
          <p:nvPr/>
        </p:nvPicPr>
        <p:blipFill>
          <a:blip r:embed="rId2"/>
          <a:srcRect/>
          <a:stretch>
            <a:fillRect/>
          </a:stretch>
        </p:blipFill>
        <p:spPr bwMode="auto">
          <a:xfrm>
            <a:off x="714348" y="2786058"/>
            <a:ext cx="7632000" cy="2196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92500"/>
          </a:bodyPr>
          <a:lstStyle/>
          <a:p>
            <a:r>
              <a:rPr lang="en-US" dirty="0" smtClean="0"/>
              <a:t>when the sun is low in the sky as is the case at high latitudes during winter, a higher pitch roof (steeper slope angle) decreases the angle of incidence and would increase light transmission into the greenhouse as compared to a less sloped roof</a:t>
            </a:r>
            <a:endParaRPr lang="ar-SA" dirty="0" smtClean="0"/>
          </a:p>
          <a:p>
            <a:r>
              <a:rPr lang="ar-SA" dirty="0" smtClean="0"/>
              <a:t>عندما تكون الشمس منخفضة في السماء في المناطق خطوط العرض العليا فان ميل السقف </a:t>
            </a:r>
            <a:r>
              <a:rPr lang="ar-SA" dirty="0" err="1" smtClean="0"/>
              <a:t>الاكبر</a:t>
            </a:r>
            <a:r>
              <a:rPr lang="ar-SA" dirty="0" smtClean="0"/>
              <a:t> تؤدي </a:t>
            </a:r>
            <a:r>
              <a:rPr lang="ar-SA" dirty="0" err="1" smtClean="0"/>
              <a:t>الى</a:t>
            </a:r>
            <a:r>
              <a:rPr lang="ar-SA" dirty="0" smtClean="0"/>
              <a:t> تقليل زاوية السقوط وتؤدي </a:t>
            </a:r>
            <a:r>
              <a:rPr lang="ar-SA" dirty="0" err="1" smtClean="0"/>
              <a:t>الى</a:t>
            </a:r>
            <a:r>
              <a:rPr lang="ar-SA" dirty="0" smtClean="0"/>
              <a:t> زيادة الضوء النافذ مقارنة بميل السقف </a:t>
            </a:r>
            <a:r>
              <a:rPr lang="ar-SA" dirty="0" err="1" smtClean="0"/>
              <a:t>الاقل</a:t>
            </a:r>
            <a:r>
              <a:rPr lang="ar-SA" dirty="0" smtClean="0"/>
              <a:t>.</a:t>
            </a:r>
            <a:endParaRPr lang="ar-SA"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61442" name="Picture 2" descr="C:\Documents and Settings\XPPRESP3\My Documents\Downloads\download (1).png"/>
          <p:cNvPicPr>
            <a:picLocks noChangeAspect="1" noChangeArrowheads="1"/>
          </p:cNvPicPr>
          <p:nvPr/>
        </p:nvPicPr>
        <p:blipFill>
          <a:blip r:embed="rId2"/>
          <a:srcRect/>
          <a:stretch>
            <a:fillRect/>
          </a:stretch>
        </p:blipFill>
        <p:spPr bwMode="auto">
          <a:xfrm>
            <a:off x="1214414" y="2714620"/>
            <a:ext cx="7181850" cy="25527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a:p>
        </p:txBody>
      </p:sp>
      <p:pic>
        <p:nvPicPr>
          <p:cNvPr id="62466" name="Picture 2" descr="C:\Documents and Settings\XPPRESP3\My Documents\Downloads\tst_sa_surface_slope1.gif"/>
          <p:cNvPicPr>
            <a:picLocks noChangeAspect="1" noChangeArrowheads="1"/>
          </p:cNvPicPr>
          <p:nvPr/>
        </p:nvPicPr>
        <p:blipFill>
          <a:blip r:embed="rId2"/>
          <a:srcRect/>
          <a:stretch>
            <a:fillRect/>
          </a:stretch>
        </p:blipFill>
        <p:spPr bwMode="auto">
          <a:xfrm>
            <a:off x="2428860" y="2643182"/>
            <a:ext cx="5105400" cy="280035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err="1" smtClean="0"/>
              <a:t>انواع</a:t>
            </a:r>
            <a:r>
              <a:rPr lang="ar-SA" dirty="0" smtClean="0"/>
              <a:t> المصابيح</a:t>
            </a:r>
            <a:endParaRPr lang="ar-SA" dirty="0"/>
          </a:p>
        </p:txBody>
      </p:sp>
      <p:pic>
        <p:nvPicPr>
          <p:cNvPr id="3074" name="Picture 2" descr="C:\Documents and Settings\XPPRESP3\My Documents\Downloads\CT_Flagship_600w_led_grow_light_for_greenhouse_634556488071372527_5.jpg"/>
          <p:cNvPicPr>
            <a:picLocks noGrp="1" noChangeAspect="1" noChangeArrowheads="1"/>
          </p:cNvPicPr>
          <p:nvPr>
            <p:ph idx="1"/>
          </p:nvPr>
        </p:nvPicPr>
        <p:blipFill>
          <a:blip r:embed="rId2"/>
          <a:srcRect/>
          <a:stretch>
            <a:fillRect/>
          </a:stretch>
        </p:blipFill>
        <p:spPr bwMode="auto">
          <a:xfrm>
            <a:off x="785786" y="1428736"/>
            <a:ext cx="7929618" cy="392987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Glass</a:t>
            </a:r>
            <a:endParaRPr lang="ar-SA" dirty="0"/>
          </a:p>
        </p:txBody>
      </p:sp>
      <p:sp>
        <p:nvSpPr>
          <p:cNvPr id="3" name="عنصر نائب للمحتوى 2"/>
          <p:cNvSpPr>
            <a:spLocks noGrp="1"/>
          </p:cNvSpPr>
          <p:nvPr>
            <p:ph idx="1"/>
          </p:nvPr>
        </p:nvSpPr>
        <p:spPr/>
        <p:txBody>
          <a:bodyPr>
            <a:normAutofit fontScale="92500" lnSpcReduction="20000"/>
          </a:bodyPr>
          <a:lstStyle/>
          <a:p>
            <a:endParaRPr lang="ar-SA" dirty="0" smtClean="0"/>
          </a:p>
          <a:p>
            <a:r>
              <a:rPr lang="en-US" dirty="0" smtClean="0"/>
              <a:t>Higher light transmission </a:t>
            </a:r>
            <a:r>
              <a:rPr lang="ar-SA" dirty="0" smtClean="0"/>
              <a:t> </a:t>
            </a:r>
            <a:r>
              <a:rPr lang="ar-SA" dirty="0" err="1" smtClean="0"/>
              <a:t>نفاذيته</a:t>
            </a:r>
            <a:r>
              <a:rPr lang="ar-SA" dirty="0" smtClean="0"/>
              <a:t> عالية للضوء</a:t>
            </a:r>
            <a:endParaRPr lang="en-US" dirty="0" smtClean="0"/>
          </a:p>
          <a:p>
            <a:r>
              <a:rPr lang="en-US" dirty="0" smtClean="0"/>
              <a:t>-Non-combustible </a:t>
            </a:r>
            <a:r>
              <a:rPr lang="ar-SA" dirty="0" smtClean="0"/>
              <a:t>غير قابل للاحتراق</a:t>
            </a:r>
            <a:endParaRPr lang="en-US" dirty="0" smtClean="0"/>
          </a:p>
          <a:p>
            <a:r>
              <a:rPr lang="en-US" dirty="0" smtClean="0"/>
              <a:t>-Resistant to UV radiation </a:t>
            </a:r>
            <a:r>
              <a:rPr lang="ar-SA" dirty="0" smtClean="0"/>
              <a:t> مقاومة </a:t>
            </a:r>
            <a:r>
              <a:rPr lang="ar-SA" dirty="0" err="1" smtClean="0"/>
              <a:t>للاشعة</a:t>
            </a:r>
            <a:r>
              <a:rPr lang="ar-SA" dirty="0" smtClean="0"/>
              <a:t> فوق البنفسجية</a:t>
            </a:r>
            <a:endParaRPr lang="en-US" dirty="0" smtClean="0"/>
          </a:p>
          <a:p>
            <a:r>
              <a:rPr lang="en-US" dirty="0" smtClean="0"/>
              <a:t>-Max. light: Use largest sheets of glass if possible</a:t>
            </a:r>
          </a:p>
          <a:p>
            <a:r>
              <a:rPr lang="ar-SA" dirty="0" smtClean="0"/>
              <a:t>للحصول على </a:t>
            </a:r>
            <a:r>
              <a:rPr lang="ar-SA" dirty="0" err="1" smtClean="0"/>
              <a:t>اقصى</a:t>
            </a:r>
            <a:r>
              <a:rPr lang="ar-SA" dirty="0" smtClean="0"/>
              <a:t> </a:t>
            </a:r>
            <a:r>
              <a:rPr lang="ar-SA" dirty="0" err="1" smtClean="0"/>
              <a:t>اضاءة</a:t>
            </a:r>
            <a:r>
              <a:rPr lang="ar-SA" dirty="0" smtClean="0"/>
              <a:t> تستعمل صفائح كبيرة من الزجاج</a:t>
            </a:r>
            <a:r>
              <a:rPr lang="en-US" dirty="0" smtClean="0"/>
              <a:t> </a:t>
            </a:r>
          </a:p>
          <a:p>
            <a:r>
              <a:rPr lang="en-US" dirty="0" smtClean="0"/>
              <a:t>-Vulnerable to hail </a:t>
            </a:r>
            <a:r>
              <a:rPr lang="ar-SA" dirty="0" smtClean="0"/>
              <a:t> عرضة للكسر</a:t>
            </a:r>
            <a:endParaRPr lang="en-US" dirty="0" smtClean="0"/>
          </a:p>
          <a:p>
            <a:r>
              <a:rPr lang="en-US" dirty="0" smtClean="0"/>
              <a:t>-Tempered glass allows wider panes, safety. </a:t>
            </a:r>
            <a:endParaRPr lang="ar-SA" dirty="0" smtClean="0"/>
          </a:p>
          <a:p>
            <a:r>
              <a:rPr lang="ar-SA" dirty="0" smtClean="0"/>
              <a:t>الزجاج المقسى  يسمح </a:t>
            </a:r>
            <a:r>
              <a:rPr lang="ar-SA" dirty="0" err="1" smtClean="0"/>
              <a:t>بالالواح</a:t>
            </a:r>
            <a:r>
              <a:rPr lang="ar-SA" dirty="0" smtClean="0"/>
              <a:t> الواسعة وبشكل امن</a:t>
            </a:r>
          </a:p>
          <a:p>
            <a:endParaRPr lang="ar-S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smtClean="0"/>
              <a:t/>
            </a:r>
            <a:br>
              <a:rPr lang="ar-SA" dirty="0" smtClean="0"/>
            </a:br>
            <a:r>
              <a:rPr lang="ar-SA" dirty="0" smtClean="0"/>
              <a:t/>
            </a:r>
            <a:br>
              <a:rPr lang="ar-SA" dirty="0" smtClean="0"/>
            </a:br>
            <a:r>
              <a:rPr lang="ar-SA" dirty="0" smtClean="0"/>
              <a:t> </a:t>
            </a:r>
            <a:br>
              <a:rPr lang="ar-SA" dirty="0" smtClean="0"/>
            </a:br>
            <a:r>
              <a:rPr lang="en-US" dirty="0" smtClean="0"/>
              <a:t>5.Leaf and fruit temperature </a:t>
            </a:r>
            <a:br>
              <a:rPr lang="en-US" dirty="0" smtClean="0"/>
            </a:br>
            <a:r>
              <a:rPr lang="ar-SA" dirty="0" smtClean="0"/>
              <a:t/>
            </a:r>
            <a:br>
              <a:rPr lang="ar-SA" dirty="0" smtClean="0"/>
            </a:br>
            <a:r>
              <a:rPr lang="en-US" dirty="0" smtClean="0"/>
              <a:t>6. Yield </a:t>
            </a:r>
            <a:br>
              <a:rPr lang="en-US" dirty="0" smtClean="0"/>
            </a:br>
            <a:r>
              <a:rPr lang="ar-SA" dirty="0" smtClean="0"/>
              <a:t/>
            </a:r>
            <a:br>
              <a:rPr lang="ar-SA" dirty="0" smtClean="0"/>
            </a:br>
            <a:r>
              <a:rPr lang="en-US" dirty="0" smtClean="0"/>
              <a:t>7. Quality </a:t>
            </a:r>
          </a:p>
        </p:txBody>
      </p:sp>
      <p:pic>
        <p:nvPicPr>
          <p:cNvPr id="5122" name="Picture 2"/>
          <p:cNvPicPr>
            <a:picLocks noGrp="1" noChangeAspect="1" noChangeArrowheads="1"/>
          </p:cNvPicPr>
          <p:nvPr>
            <p:ph idx="1"/>
          </p:nvPr>
        </p:nvPicPr>
        <p:blipFill>
          <a:blip r:embed="rId2"/>
          <a:srcRect/>
          <a:stretch>
            <a:fillRect/>
          </a:stretch>
        </p:blipFill>
        <p:spPr bwMode="auto">
          <a:xfrm>
            <a:off x="1214414" y="3357549"/>
            <a:ext cx="2880000" cy="2957038"/>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071934" y="3571876"/>
            <a:ext cx="2592000" cy="2725623"/>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6624000" y="3429000"/>
            <a:ext cx="2520000" cy="25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64514" name="Picture 2" descr="C:\Documents and Settings\XPPRESP3\My Documents\Downloads\Tempered-Glass.jpg"/>
          <p:cNvPicPr>
            <a:picLocks noGrp="1" noChangeAspect="1" noChangeArrowheads="1"/>
          </p:cNvPicPr>
          <p:nvPr>
            <p:ph idx="1"/>
          </p:nvPr>
        </p:nvPicPr>
        <p:blipFill>
          <a:blip r:embed="rId2"/>
          <a:srcRect/>
          <a:stretch>
            <a:fillRect/>
          </a:stretch>
        </p:blipFill>
        <p:spPr bwMode="auto">
          <a:xfrm>
            <a:off x="142844" y="0"/>
            <a:ext cx="3996000" cy="2997000"/>
          </a:xfrm>
          <a:prstGeom prst="rect">
            <a:avLst/>
          </a:prstGeom>
          <a:noFill/>
        </p:spPr>
      </p:pic>
      <p:pic>
        <p:nvPicPr>
          <p:cNvPr id="64516" name="Picture 4" descr="http://www.securadoor.com/userfiles/images/tempered%20glass.jpg"/>
          <p:cNvPicPr>
            <a:picLocks noChangeAspect="1" noChangeArrowheads="1"/>
          </p:cNvPicPr>
          <p:nvPr/>
        </p:nvPicPr>
        <p:blipFill>
          <a:blip r:embed="rId3"/>
          <a:srcRect/>
          <a:stretch>
            <a:fillRect/>
          </a:stretch>
        </p:blipFill>
        <p:spPr bwMode="auto">
          <a:xfrm>
            <a:off x="1071538" y="3071810"/>
            <a:ext cx="5328000" cy="3629980"/>
          </a:xfrm>
          <a:prstGeom prst="rect">
            <a:avLst/>
          </a:prstGeom>
          <a:noFill/>
        </p:spPr>
      </p:pic>
      <p:pic>
        <p:nvPicPr>
          <p:cNvPr id="64518" name="Picture 6" descr="http://www.bombayharbor.com/tradeLeadImage/0161182001313049887/Sell_Tempered_Glass.jpg"/>
          <p:cNvPicPr>
            <a:picLocks noChangeAspect="1" noChangeArrowheads="1"/>
          </p:cNvPicPr>
          <p:nvPr/>
        </p:nvPicPr>
        <p:blipFill>
          <a:blip r:embed="rId4"/>
          <a:srcRect/>
          <a:stretch>
            <a:fillRect/>
          </a:stretch>
        </p:blipFill>
        <p:spPr bwMode="auto">
          <a:xfrm>
            <a:off x="4143372" y="0"/>
            <a:ext cx="5148000" cy="3050074"/>
          </a:xfrm>
          <a:prstGeom prst="rect">
            <a:avLst/>
          </a:prstGeom>
          <a:noFill/>
        </p:spPr>
      </p:pic>
      <p:sp>
        <p:nvSpPr>
          <p:cNvPr id="7" name="مستطيل 6"/>
          <p:cNvSpPr/>
          <p:nvPr/>
        </p:nvSpPr>
        <p:spPr>
          <a:xfrm>
            <a:off x="6233480" y="4143380"/>
            <a:ext cx="2757293" cy="584775"/>
          </a:xfrm>
          <a:prstGeom prst="rect">
            <a:avLst/>
          </a:prstGeom>
        </p:spPr>
        <p:txBody>
          <a:bodyPr wrap="none">
            <a:spAutoFit/>
          </a:bodyPr>
          <a:lstStyle/>
          <a:p>
            <a:r>
              <a:rPr lang="en-US" sz="3200" dirty="0" smtClean="0"/>
              <a:t>Tempered glass</a:t>
            </a:r>
            <a:endParaRPr lang="ar-SA" sz="32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3">
              <a:lumMod val="60000"/>
              <a:lumOff val="40000"/>
            </a:schemeClr>
          </a:solidFill>
        </p:spPr>
        <p:txBody>
          <a:bodyPr>
            <a:normAutofit fontScale="90000"/>
          </a:bodyPr>
          <a:lstStyle/>
          <a:p>
            <a:r>
              <a:rPr lang="en-US" dirty="0" smtClean="0"/>
              <a:t>LED grow light</a:t>
            </a:r>
            <a:r>
              <a:rPr lang="ar-SA" dirty="0" smtClean="0"/>
              <a:t> </a:t>
            </a:r>
            <a:br>
              <a:rPr lang="ar-SA" dirty="0" smtClean="0"/>
            </a:br>
            <a:endParaRPr lang="ar-SA" dirty="0"/>
          </a:p>
        </p:txBody>
      </p:sp>
      <p:pic>
        <p:nvPicPr>
          <p:cNvPr id="1028" name="Picture 4" descr="C:\Documents and Settings\XPPRESP3\My Documents\Downloads\1.200x200.jpg"/>
          <p:cNvPicPr>
            <a:picLocks noGrp="1" noChangeAspect="1" noChangeArrowheads="1"/>
          </p:cNvPicPr>
          <p:nvPr>
            <p:ph idx="1"/>
          </p:nvPr>
        </p:nvPicPr>
        <p:blipFill>
          <a:blip r:embed="rId2"/>
          <a:srcRect/>
          <a:stretch>
            <a:fillRect/>
          </a:stretch>
        </p:blipFill>
        <p:spPr bwMode="auto">
          <a:xfrm>
            <a:off x="6643702" y="4857760"/>
            <a:ext cx="1905000" cy="1428750"/>
          </a:xfrm>
          <a:prstGeom prst="rect">
            <a:avLst/>
          </a:prstGeom>
          <a:noFill/>
        </p:spPr>
      </p:pic>
      <p:pic>
        <p:nvPicPr>
          <p:cNvPr id="1029" name="Picture 5" descr="C:\Documents and Settings\XPPRESP3\My Documents\Downloads\download (2).jpg"/>
          <p:cNvPicPr>
            <a:picLocks noChangeAspect="1" noChangeArrowheads="1"/>
          </p:cNvPicPr>
          <p:nvPr/>
        </p:nvPicPr>
        <p:blipFill>
          <a:blip r:embed="rId3"/>
          <a:srcRect/>
          <a:stretch>
            <a:fillRect/>
          </a:stretch>
        </p:blipFill>
        <p:spPr bwMode="auto">
          <a:xfrm>
            <a:off x="500034" y="3500438"/>
            <a:ext cx="2076450" cy="2209800"/>
          </a:xfrm>
          <a:prstGeom prst="rect">
            <a:avLst/>
          </a:prstGeom>
          <a:noFill/>
        </p:spPr>
      </p:pic>
      <p:pic>
        <p:nvPicPr>
          <p:cNvPr id="1030" name="Picture 6" descr="C:\Documents and Settings\XPPRESP3\My Documents\Downloads\images (18).jpg"/>
          <p:cNvPicPr>
            <a:picLocks noChangeAspect="1" noChangeArrowheads="1"/>
          </p:cNvPicPr>
          <p:nvPr/>
        </p:nvPicPr>
        <p:blipFill>
          <a:blip r:embed="rId4"/>
          <a:srcRect/>
          <a:stretch>
            <a:fillRect/>
          </a:stretch>
        </p:blipFill>
        <p:spPr bwMode="auto">
          <a:xfrm>
            <a:off x="3714744" y="4343400"/>
            <a:ext cx="1819275" cy="2514600"/>
          </a:xfrm>
          <a:prstGeom prst="rect">
            <a:avLst/>
          </a:prstGeom>
          <a:noFill/>
        </p:spPr>
      </p:pic>
      <p:sp>
        <p:nvSpPr>
          <p:cNvPr id="1032" name="AutoShape 8" descr="data:image/jpeg;base64,/9j/4AAQSkZJRgABAQAAAQABAAD/2wCEAAkGBxQTEhQUExQWFRUXGBgaGBgYFxobFxoYGhocGBsYHBccHCggGB0lHRwYIjEiJSksLi4vGR8zODQsNygtLiwBCgoKDg0OGxAQGywmICQ0LS8sLCwsLiw0NC8sLCwsLDQsLCwsNDQ0LDQsLCwsLCwsLCwsLCwsLCwsLCwsLCwsLP/AABEIAM0A9QMBIgACEQEDEQH/xAAcAAACAgMBAQAAAAAAAAAAAAAFBgMEAQIHAAj/xABHEAABAgQDBQUFAwkGBgMAAAABAhEAAxIhBDFBBSJRYXEGE4GRoSMyscHRFFLwJDNCYnKCkuHxBzRTorLCFRZzk6PSRIPT/8QAGgEAAwEBAQEAAAAAAAAAAAAAAgMEAQAFBv/EAC8RAAICAQMCAwcEAwEAAAAAAAABAhEDEiExBEETUXEiMmGBkbHwI6HB0TNC4QX/2gAMAwEAAhEDEQA/AKIMZeK89ZpNLFTWfJ9HikqWqWUKT3i7tMcuCCDcJdgQW90ZOIQkODMmNpi2gKrtFKlvWmYA+qCPjFBHacLmNSUpVZzpm3yjaZlj3h8Uoy5KaA5Cle82TA2aJxPb3wpHMgFPmHA8YX8Njklj3oJGW+LZhh5m0Qze09BpBTMZ39qJbNxUEEqPK2rvA0cOKWZ3szvZm4vEksAgEFwQCOhjnc/tJUghKQivMd4mwIdyyQAocgObwVT2/ljd+zqDWstBFrZwSiCOYl84z3fOF3YvbKTPmUUGXukgrKaSzWzz+kHhjpX35f8AEn6xxxL3fOPd3zjQYuX95H8QjYYlH3keYjtjjajnHu75+seE9PFPmIyZ6eKfMR2xpju+frHqOfrHl4gAE2YB7RjD4kLQlYDBQCmNiAQ9+cdscYKOfrEakc/WLBV0jRR6R2xor9ptunDKlpErvKwb10gNpkXMCpPaiaSCJKPGaf8A0g52zk1YZSmcoUldswARUR+7VCP/AMVw4/TP8CvPKCjGLRzD0nFz1CyZI/eX/wCsWJKsQqw7n/yfSAMrb2HTlOPL2ar+losf804X/Fmf9o/ygtMQdUhxw07FJKFPhrEEA95dr8Ivzu1OMGScMf8Au/WEuV2swQuZ04/symflcxaw/brASykpTPUagSShOQ0YrzjlGK/GC2x57I9o5+Inz5M5EtPdaoqzs4IUefoYa78oQ/7MV959rxH+LNJvmKlKmAHnStEPVUBtexzNw8Zc8o1CoyFRxhs55ef8o2c/g/yjSqNgY442ePRgKj0dZx88dnZaky1Vgg1agg5DjBgoTQqY90rpYXzS5JGgZ78REINjEWKmhMylKmQxJc5kAXvDYK2WdPF22jT7WiqlRdIs7WOnx5GKk3DyF5pR+6afp8I0UynFuMVpmDLEg5FvKGafMs8Jz/1TLcnBIQClJO853g/Kx4QIn7HmJuGUOR+sMuz3oQyaSLfPxi7jUlRQ7AX1bPnC3yefKK1VQiAEWIDjil/lEowK8mL9D14Qam4RSlFCU7xsDYBzYByzPzh6UMSgSBPSlIkhI74ErWQMgUj7pYE8GzaG6Ec8dcnKFYcu1n6xj7Kq9na5a7DiY6diFyEqE0Al+9SEoNu6CyKysFQclJIYm97uI0xu0JS1LTMmLEsMooTLWK1UgJQKk2CQ6SSWYWEboVWZpRzPuTwjc4Y8I6Fitpya0zELm10pb2a1JCCN0GoGqzWYi3jHsdt2dOkBFahKIFygIIFKXSFMHRVWkAW3NYxxNSOd9zyESSsMTkl+gfKGTEYZKNXuQX05Xs7X1sYsYPGLrkpStkIO7qHKqmIGYKs+sBSHxxtq0heGxZ1VPcrqGlBqfoz6iIjgFDNBHh+OB8o7GvEyMEiapC1KmKWUioEF7KqUXctUCeJtrARSZs+Y3eKVZKkGqlJTYKFRZmBINOtWcc0jYW962ObIwZIsmIlYbkI7l2P2lKkApmAkhakVBiEglLJexO85cjI8iAP2jtuQha2Wl1BYDpNSKlMVXBDMFADK763zSjpN21pf58jjn2Y8I1VhzwjqO19sd2Za5U4Eq3u9DhZbcdWhU6QS1jwu8Csb2mnTB7ScmawDAhlW4EM+cFpQp8XQgdweEanDnhD9hlhG8JYSvu1qSoJL1AFVQZyQwIccYmn4aWt1CWgLUCohSiPzYUVUuAz2LlmZWUcopguMTnKpJGYaMysOVe6Ceg+cPnaLDLEll4dG8gBCndSS5NILabzgWzY5wMweEpqADB7Xf11OUZJJHPHHsxg/su2jLwacR35KKygpFJU7BT+6C2Yzhwm9u8OPcTMX4JA9VP6Rz+dISUpsxyNs7QL2hjZlgElCAAkUppBtYlX6RIvcwMcakwseKEm7s6Wvtus+5hwOapnyYfGBmJ7c4l2HdI6JPL7yjxjn6Ssl1H/MD5sS0T4glw+gGrsGycQx4oooWDH2TGed2sxSwfyinlZPlQl4GnaU2YSFTVL6qURnxJ/DiBaQ7Exdwcq5Iy8H8oFxVbIyUYqO0QgmYRkSOhaPRrHolaJSuMjDTi+yiZwIFklRJOooSxYcSx4wrpyMdWw5S9dwlEkrJGrB8uhbxi3AlTZR009KkJWzexBlYBcyYRXMR3igMwlKFFMu41qct0i9tHsQfZUUVhKBMCiUoWGCVHdyPu8z1F21U8zJHdgD2mHWvoVkJSOW6fSIsbKWiUtyVqA3bOdbc7lP8RhvwYcc0/OtxA2rsFWFUlK1IN6UhBJYBsybk2H0GUVZyVuDLNKrgGwYmzubDODnaWclXd03SDu6llssOdSHIimlHs5imNmyLF1OM/GFOFzr4fwDKN5Pl/AobTQqUZc8KJoWh0nUopWH5EN5GHvHbTRMqRMFDS0qBO7UqgMGOQdV7OSxyES4bspKnYdMtZIOIRLIVnSuk0qB1Ob8REKcIUSzhyECakhJIU4SpKSbW3t2oZjPINDnCq3AlFcgrFT+5loUwZQWEs4Yki58AOBLDNjEmy9uS0KS+GqSwcpWyqgQHc2LhzyeL228HUUyzklZAIDblCVW4gWD8XifDSaJos6QGI4uGv8AHwirFgb3RsrSTXcPbKx6iB7FIJJSxmAF2GlJ/nBfCYtSpaj3QrBFgoXve9MVZGzkqlBLBSXrALumoAlAPCpy3HpB3BYUS5W6gA6JSAL8+b3eJ80o18SeeW5AzFzFpQSmUSp7Bx/+ZtfNjlEUvFzCFmbIAShLlQmVaOwSJYJLXyhmQndFWcCtr7REhI/SqWAwO8x8GdyM26xNq3GY8mp6dNv1Yp4PbMyatSU4KYsC4JCUWexNSbPweGOfKWKSjDJUDm60inqKPg8F8FjJa0pUlQIXk2tnvwPWJsRPTLS6iwjZTbYeTqLkkoV8Lf8AYv8Aez6bYK97d7L+kVsBjJy5gQcBSNVKmS2HkkmGytw4vFNOOlmYZYVvJFSuAbnC42Cs6aa8NfWW37lXuQVlKsOAl2Ct0vYF2psHcZ6GB3aREmRKXMXKBlpaohqr2sls/GJcbtYqRMWhRCAncaz5ionPgw5wg4nakxUpSioKQog2SASwulSW4k3GbxRijffgSnJMXUSVKUZyVKDncQkMAo3SA5NidOcCk7Un94ZE0UmWQlaklVaaN1NJfwcvYnjHQdjy5cqZg5a2AetZ4MN0HhvUnwgLtLCpxOOnFB3FKJFrlucCo6ltyynSpNJck0/DSwJS5U9a5SCnuxNSgqBVuhDi5YMLgMHzEDcfLAnzQAwCiH4sTvciRBOfs7u0UsyUqSRrYlHhm+X0jO1sMPtk4AWUpSx0USR4NfxjJxd16BrGtSgCsQGSn8aNFj/ltU9NSVJSWIZR4AEEMGb6KtZo0xpZuRMOGxMJ30mWkEpao1PStNy6gpiGNxSoKBtaN6dbs3Btq8jnMzs/j5Kv7slYNgRvpJNgwBv5dYlldlMYoKVOaUkXU7KVxYJSc+RaO0YbZolyVLXMUoqDAqUhQbQgplozGYbSBX2Rk1gEJSFKFmSAM1MPx0h8VGXfYPHOMuXstjle09niUAgKC1KAIOTJNqi1gHLDj4RHgCSpXBstNNPOGHF7LVNk4rEzHqK5Sc7hyCE/upYnwyMVlbP7tCS1zr1uPSFzxcuPBmRK3RWVGI2CHj0eZLkhIE+6Y6wEClbXC0hIbJlBQ16RyeXkY69IQ5J0Sxb9kKMehgdJjsLqLZFhphqQ33Ey/gpny/rGwxDoY3cN5EfVP8MVVzKadGWn0SHt4RCAQ2evkwB6e8IdKK5HzjF7i1t1QK3F0uPVmjQuMPNIFwqW3Wq0TbYRmAx30k+pHxiXBlpSyWYTZWdhZYOcJT9t+j+xr/y7eX9jvsvDn7HhS7lIlKfwFT+Zhax+yPyvELV+mpRG8cuHAOC7cCONmjATnkLSLFLN6FoobXTME0rZJQpIpAuUkFyotoSb/wAhDINxl+epMri3+eTF2elKpoFgxID2A3S5Dcmd/wCk08EzBbJ0nwv8CIrSEGkNZfeqBqOThOZOTXcngYMbGly0zKVklw6VaHPevkOvCLfFjCNrcbNKKV7/AA/lBTZcpNrkuePGDWMxBSQxsDvnVunCBWEklC2JYClRvmHIDcWyiXHYkJUX+8C2jGzmIclTnsRzVz23si7WbVlS5aUqFdRekKZwOJY2yDavCZtHGLmgzP1SU2YCkFTAcARFrtTNMyhCfeUolKWLdHfW17+EWZGEMzD4VdISDVLUBxUpgfEGFzjpWkoxy8FU1uUsHtRcmapKFFKVsscL3I9Y12/2lVPmJQN1KWsOOT9YH95bBrAyDH91h8o32/s5UvFoLFplCvEi/rCsWRuFd0ehHqIRmpOKvzCGG7SzpUhYSp70gm9L2tFLZuIKxSX3zvKcuQ9/OK20ZFKJST+kpSj0H87RNsQOvJrn1t84F2jsvUR0y0pK+fkN+2WRhlAWskDo2UIMqV7GSPvrcj9VNyfNvOHTtRNaUPH5D5QjLxtRlIAYpSpI5qKgR6M/jBRk1aPKjwYxOJKpqlcLDoLfXziz2cl1TFnhSedycvAH0gJiMUErUGsCA/gw+EM3Y1F5ii7ezHmpWXNmh2GVyS8irF7LTLu2ZJ7liXVWgPwFZsOItwEDFSfy6cNAQP4UgQfxtKqUpzE6Wg8yF3Pi5PjAhKfy/EjQLV5gpB+UHJ3JJfD+R2HfKvkBdoy3U3M/GOmTCiSkszspIB4OSXGbfGOaY1KjNATmVMOpMdZwoAUtRDmpQDhxZVI/HWAxutRNdJsBYRHuMgoBB7uUTcpFyp70pcuVc2HIrjsSiThZkyYEkJQ1Kf0lO4SxN3NIbmrjE8xA71SkpJWtqiS5pHuoHAa9TC9isCJm0JeHCipKD9onnTd9xLabxduDcIbOalz6mtrJztW/5+bkU1VOE7opJKSTNP35q/ebkCo+kA8cgfZUlr96PDcLj4Qzz56ZuJXKT7khK5kwaFZFknpYfuwr43+7I/6im8Epv6wxT22GNKUf3+oL2fJqq5N849F3s3Kq7z93/dGY8WfJEA8Oh1AZuoBupaOnS5rSlDIhKbZWLv8AMRzLCTGWlQzCgfIvHQ1YoKluWBVQOZ3lt6R6WDhlPTRuD+RXkq3EA8E35lhFtWI9mtJNjTb967HPIDzgXM0DsB+LRHNXZJ8IpcFSLfBTiittgGuxJcp9LGJpUl5M0N70yWPNQESzqAXVcunnmREym7tVN/bS7HL3021t4RLH338yS/1PRDDKnAKUKbKVLD8CoKAI8ReFPG7UmCfOkvud4mkhRCkvS7KFmcksRrnkx3GTGWlGg3TfVzceAihN7NqVNVNSbVoUdbim3Sw9YOMq3YKmoK5FDZ2H3pqCaWVuvk6QczzBHg8G1bYw9KUpUqVMAZTy6wCDcFiDYvFKdL/KZctvemN4GVR5uIH7bwXdzpilWdQZNjchy9+Lk8kqjfEbVPzBmnOlYT2PtmaVLFQLoK1GlyLOlIKuLglxYADPIVj+0k4rKUr3Rb3UOqqzvTlUKm56Wi92ZR7PEqF6ZagDxKnL+Fx4RQ2nswSUy7FylCi/ESwVD+KaP4eUDllctjZRip6UWVlUzEB1e7SByJSS/mk+kNgkCXMEusUd9LmpD5BVRKRyCgPOErZcwq71eZE+UPNE1/8ANDJsRSpyklnopSocEhYmJPS0wHk0Jb1OxeZW3LtwCpeFSFISBUiXNIewFNRu50+sM/aOQiciVMliug1AjKnPPLTjHOMJtCYUTVe8UzAoAgrSzlww06fKHvsttIzJMyUEMUod3uahYnrcwMUkn6jcuL2FPyFHaUytlFQTQyAnPdYkk6OS58eUSdnLHhSQ3yjOOkpVS7Vioqz+86XLOSA48osbPlJTcrQ3AEuOoUA4/F43S5OkYoOS2LXa6eyEgcPx5EmFvYWBrmlTe4knxuEh+OZf9WD21iiY1dVLMKbgE2CicyHtl1aCWxNj93hpyknvCoM7U8AQxO8LN4mC8KUd2LnilCKs5bjUutTfes/H+kPHZxNMqZqGlqbW4KnPCzN1MK2M2aUlTrlu/uiYkqPgklj1bOHKVLplzSbP3WT1H2fvK4PVl14RuJNS3Hr3kibBoBNrtiJfi1OvL8Z2phI+3YgMxCl+RKCPWrzgp2bwYEqaouClUsgEZHL1+cBsAoqxmJUcytf+pLDygo7zXqH07fjAyWl8SgcSPUiOn4rHITLAJzGTOpVV6QOep4PHKv8A5CTwU7Dq2h+cNeD2pJlmozSVLsoLlsx0BUQQPAtaNxQ1WBDD4kW/JjH9uTLCpqjmlSiQbBKMy/V/4RCt2b2p3UjE46YN6dUtj9wGmUgdVP4ARF2zxalo7mWzzVJRbIS0FIPgqafEJMCu2M0E4fASju7pVySkMnyDq8YY4pLgKOJV6hrsqKMDiZ8z35yVrJu9ww+I84HbRS2HkjQlSvNKBBXaaicKJEsUlZRLHJINSj0pBgbtwtLkjQJX/tjWnG7GqD9ps92KluZ3/wBf++PRjsVjpcozu8JD92zAnKt8uoj0eRPk8pi3s4jvEVCpNQccRr6Q6oKbhWQslgeJ+DnyhDkLYv8ANvVoccNiQCCT7ouWsDSonwtHpdP3PR6FXCRme9yMniJZdvrGi8U5UDugFnfi8aY9Ksk6A/JhFGovZril1EF7buXl8YvYUvLU7/npTtn7ycucA5eIsh9fko/SC+DU8s850vP9pMTR99/M86V+I/Rh3EqBWia25MZQLgvcjPV7Q44BIpUP1lA9XMczwe1zMkIrJJSsgfvATQeVgqHDYuLNU8F6QtRB5V6cYyUHpslyY5abBO1khOKw6mspSW8FKSfiIDdop6TPmpe0uyj+sd9d+A90cHIiXtfi6aFvaUJvO5mslhxzI5iF9eLQU92pPvApHGr3nUdSSA/Ekw3CqdvsV9LD2tT7fiG7sigfZ1E27wzDfqzedXnFn+0NaU75YsgJA5kk/TyimJRk4NAfeVLQluZdRLcXUfKFXF1zUBcyckKKnAUprEHe5GwDQDi21QPhyclNGnZyY01ZJ94ENa5SO9q5MwD/AK/OHbZK6MRSlf5xCw4aygCQOBuPWErZuCWhSVKUCHdZBcgLUlN21IfzhiXizVJXTSE0KelVw4CnNLMb66mE6WnuDLHJJqhTwWNqUULVSVEpCypSgFAEh0l2BJbLWGjsZjDKxC0LIWFoIfLeDlSaX5K0u0KmJwspDsZg3rXD8Ac8otbOShyRmkKVXe4U6SnO4Y8PSCjHnf8AcfOMpQ0yYSXialqIDutXUtqXy0i4hLbykpIHMn4NC5hMU0xic8vPJs9YOYWdoXpOf15x0XUt0LxyS2cS5J2mhVCAkFSPde4AJu5b8Why2j7PAkWcj1N/lCBLUQ1JbXNibu187OW5QzduMTMUiTLlpq3RU3FTUhvxnBScpUB1FylFJHP5yCVtYOdAL+UPG2JNEtQCgail2yJMtANVt7WFUbImIUhawPeuAch1yJ5B4cO3EwBUsZufJkpMdCLhLdBO1NX5MDbJx6vapcsVSU58Qv6RW2Ip5008SS/F1P8ABh4RBhFhCpizYd7K/wAstatP2kxc2fiCubMWzBXuhskufm8HBe0ijBF62wLMkpM+xtn+OV4btmy5QomqSCajbgwtbIkWPjCjNHtm6eVoN42cJcsqcskEjS4AOXGpozC9mJwP2JKyjhsQF4idOUWlyEi/BgoX/wDKepTA/sogzpszFzRdamQDkEvl4sB0CorLlE4RMlKmVOUFrOtJIYPwZNR5IPGDexFJIXLTYJTSjTNkA9d4nxMPVvf8+BQk61eQYx0wtWm4KbPmNwl2yB08RAXaYISly9lHzhil4REyWVVEoIdPIADlnb4QD7QKFgNEmOye7bCteGwBIxFD79Lto758jHoYOyUlKkzCpINxmAdOcejyWtzxtVC3s5IKt5mAUq+pCSQPEsIYMJ7kustWyiRdncXb8CFiQ924H4OYO4CaKJauH8jb8axd073PR/8AP72bY5IeYMxU7eBH0iziZ4VSpP3A/XP6RXUly5Nyc+eQfhZjEklLpmHhTbkYq5PRbWzKuIACt24cepf+UEcP+aVkPay82bNPEEeYMCambg4Hr/WCbnuVsWPeS2NuIY3t5xLF+2/mebK3ll6MB4bGq7sgf4aSw/UFA8wYYJnalckES0hanLqUCoPYughQbIQrYJYTSbPQodDdvVsuEFVzk9+CpFQEykgnRZYVDVgYbVpDJRi0r8ixjlom0falhAG8pCTvqUpRWm190VuX4RTnYTvJyEhaaQsJDZnIA5cz5xSnXnrpYj3A4ckHgOJyfmYK7FwSkTSpfdU3KSl1GwpSElqQxZ/wxR32rkbCNqq5DnbSeoICEC7ORrwzB5ws4XbalSkyu6AkgJcUvvKLhTkWL6/ybTtPjgubSlzoc3sM75teKE3EFKSU1qpG+RYMrMEDIBgM/CAlKpOgHWqvIvCRSFKJIS4Lu6gCVBsumkMmJnBWGBEwhySlBGYD2IAbMcYUvtClM/uqSFDjSXADCxMNXZ/Dpm4KpV1IK2vxYs2WfzhEpWkIzySSaFULSe8SXIrNgC7vmGyNuHV4JSqEuFJKQhObMC7FzvOouTkRkRpAeTMWDMYlJN7Fs7j4iJ0Y5YCqlvVawpuObPmTcjMcIzFJW7DxyWlJo0x2HQqkhZYsVWa36r5aMD6mL+ydpy6ik1qPA7vwJJ01GcD8bNKk7ktR1IAKsuAF2zuYtzez88IQsJlg23Ss1IGd18AdBxhijKbdI5wU94INldcyWEhPvPkCw1LqBIs8RbZ27NRMWlCEi9gQagkMkDO5PoGz0pCZNQFKAQKKfcKrk6AkCq2bOLi5jGz0rnTEApZT5+P1jnOUNrpmTThvbBs3as5ZAVMUbgUvSn+EMBDN/aHtNlSFI3gFKGTOyUJLcs/nHu1/ZZMmbJCVWmUgsMnNL+V+sVu2LFlJADGdSAxBeax8Wa48ICLe7b/LJ4yc25fD+ijs7E94la1pYqXK00pnDT9gesHsBMBKikMAlLeDubc3gGk0yTMYk1Sg3JMmYkMeZKvSCuxkgJmtoB8FXhmG3X55l2Dt+dipiMQ1vF9bpSG/ymKu1Jy54SgPoFFrJS4K1HgAyXPIRnvh3pdmYZkJ4sXPX00iJalJqSlSWKSGCkkMbXZx58OUZhVpiumx3BmcPOpeeuWqlQ9lZwEjdSSDqwBbO8FJ2OoDywCZqEmq4DmveHME6/d5RVw6phBSpaqfuuWyYOOmkQnBkkbzgcb6vkeZPnFscbov8B1XY2weMmICkIJCSGUHsXs40GRibHE03+78zEeF9mSAAQomxDh8v6cHiTaT0klnbg2vCF5Y1FsHPFrHJsI9kPza/wBv5CPRnsmfZL/bP+lMYjyT518icFMCRB3BE0SruWPIZPf8awBGRg1smYnu5YmBwVEFixpYA30uYswcs9DopUmzeVNqWu+R+UZw2KbvR94/Bm+EUxNAUeBPndX8ohSWFtXPxitHpt+zYR7qwvdJD+Fou4r+7r/aR8RAQqVk+eni8FFn8nmftJ+IiVe8/R/Y89pLI68n9hXkBSVOciFgeXzg1jJLkKsK6Sedwfg/lAdfvBrbmVzvBJL3s8M+08MEoSAp7MAWckJpc5ZnSHJbIcklsxcwcta1zFIISHN1Fhyvm54CCWzZiE+7VZqlaEjg4ub6coGGWoOCc/0STSGY3A+D8ItqmpEoykpIqJCieAzAOd8m+McnTQ2HstE8uSFKMwGWoHIuSQ51oSW6MIxMxcsEhUsJBDGknqzHjkahzijJVSsAKCCA6Te1+GWfFonxWPlzEFJdc4kErNgdLJyAYAZPd41y222BU64J5k+WUvLqCmFJNqS1srBj/LhE2BnUIWgk3KgQk6M4LaudRwiGRPRKCQ2+XZCc+pP6IsL5Ws8XJs9KGKgCtQNw7gAgkAu/9IZLpnKN3ug5QjONt8AnaklFaqZlFkgJUXc9U6M2msRKSBLACu8LlSmFmFgx6ZnLKPY5BVMasOSSE5ggksWMRpmzEkWKSDlkQWbJuXrlELSQmdeVWXNnqnVFcsEU+9zSb08yWLdBFj/mGcrdpSBq4J8svhEKdoMliF2zNJtccQBw5O0R/apawWcF81JSQTxJLkcXh6npjUZG6XCNQkbiYVLGQTnu8yxdrhyIYOyeIRJnp74lkk/rW8Ht9YUJhUFKqYEHQEc7i3LhnHjjVAHfLNZOl+OsJ2lbbYjIrjTbOydpsXhsTK3FpXMSxSbsBYmotYM+fCErF4ZC0yU96AxYKDFKiVAnPnzhRw2OUlSSTSRdwLfENDDhZyViW1gJhBKvvEpdWmt2blDcWlRaozpoRjGXc8mXK7pYHeOJhN6RvBMy4AfduRpFzZaiJc12dmtYWChFXE7PJnGUs92lSk3JekCWVPm7OVFucW5EoIRPSCSAVAEhiWe5Ghjov2vr/JRiknKvh/YIm++rwiQzEhNlFxcunK+l+LRVxY3yXyI8Y0My4B1SbfP4eUdglSZ3SNqD9QqjEoLGrRWh0On4+EZMxBYhaBxdQDX1duUApS6SpjfUcbl/MRrNFiM+F7fdv6RZ4zor8eQxzMCo3SXHFBqHV0m0QY+qg1Ek2uSTZ7ZwLweIdCUsGAvf8c/OLcxXsvH/AHGFZp6ocCc+TVjdrsHuy5aSf2z8BGIGbK2jKQilSwC5sfCPR5O54LAElVz4fOLKlezG8R77kZkgILcriKWGVvr5BH+6LSlNLGRcr6ZJ/lFeHuX9D/sRyV2ubvbyYR5M87xByceHCKcqcAlzxjdMwGkDWl/nFGrYs1bBQTQD0IT6t9YKzT+Tr1cp+MBMGqre4l+VzBaf+aWOafjE695+j+xJFfqP0f2BU/EUqR3aWXSQSSaagVAul7mm14M42YhWCWtCklaabJCWCiQkgMN0OcumcCJOEVOMpVLkulw5AaksbZlxrGMfXLlBAUlSXsP0iSSqpxdJScxxMNUnQ2TvayAYmaxTMYpADAgVOcmy0jAxKStKZaKQcnJrKtd4B7sLZesb7JQAlRmGqY+QWAw0Ll31zHFrxHtLaaSRS1bMqlCUk6ZhnLaxsm+bGK6uy4sqlqCCQCXJQxL7rgchlr5NE+1MFQErWnuwpNYADqpORJcs4c35HWAgxK3chRCQ6WABAfV82jb/AIiVOCVE3BLOSGZnBchrXMdOSRjneyNplQCprBL1FiC7ZgDgzvfQExiUuashQLksAGO74G34vEk2apnKjvWUlILsTc3Dc/OKwxqgS5KUqcnJ3zJLAeXON1uu6RkUlVhfvC4UySEuzhhUAzVM5ve3DXKKWKmmozQohams5YEfdtlrnwilMnoPvBQDC6WZ9CQfLOIkBZGTgl358jCHOl5jMmRVXJZkz5gBzclzmxP3j9Yl+0zGCXWbs7gJufSNhihnZJytfLlxvq2USpxqFG4SXyIYE9bwWJatroUorVyUsSs3DOWLEt7wuS3lnG2z8UzJCElRLmzlzqDmGD8hnnFqauUpO6Ckg38G01GUDJ66SSVB+LuR+y1/PpGyi4NNP5nSVO0y9ipaiCQCpsnSlkjRwLE5Z26xPgFEBSSp6ilQ1PAlzpcGBkvayUooIXa1VSQr/QW1GsZmY0IImIqQDm9ydN1tfx1KTjymZceUM4xvtELm0qpDEMGYJUzhmcEn+GLWExRXLmrUXKionXMmBKsTLEuWpIdaSrvHXZaSDSpJ0YEjiWi3syaDJUQGBJjEqfyYUElK0uzKeOIdQ6GKUxbFzkAfXL1izjzvEDk8VJqnUEpF8vHj4RmGqMwf436m06fcEjTz005Rp3oIbj8Bf5RomUFM+aQo/C3nFbCopKrmlrFnD5hxwfhDdQzUy9JtkXEFJh9knw+cCpDZjUBx5t9fGCU380nw+BjMq/TByt+ExN21tFaJywlm3dP1RHoodoFflEzqP9Ij0RHjPkasIfaTf3PgYtbRnJTLSX95SwPFKReKOAPtZ37nwMe24fYp4iYW60pPyhuJ8lvSS06vQqomBnJuBbR3ieSreD6VKPUOfi0BlzVlKbgZuD8eUbnEKuoPqPO5g3Ibqb7DHgJzoFOim8AYO4lXs1dRC5s0FSdH3H01+OnhB7FndPNoXe7Zi99+j+xa7M7TTICQqpSSoLsEm4FnBvmBkchADF4gqExU2pJUoqQLBiUqDB8x7txwg5hNizvs6ZqilIa3FrkNo8A50lBuaiSGu6iRoBqB0hrjSQUsf+z5ZWTPelKeADgupzy6tEYsoukF81KAc6iws+Ri4FgXCCCGDWuPPKA+LxQCjZjwzDHjwMC26tmvI0ty5Jn2LnW2rcDzjZBJslLKzJHTJgS/RoFS983CXGnG0WlyaGLs4yPHheC1uSAWZl1alhCllSQoD7wBUxLbr3D/AFvFBW1Cu1A6jM+bx6XNS90kg2vo99YuKHfWsCAWVSElRyvTZTN+HjHq8zlKd87G+xpe8DNSDmQCLqOQSVVbo53yFo9sjD+3RWgqTUxS4SSFAsQ+Yzvy4tGmFmkFu7qdLhQLMMjbXMF/1esGMFtBCJgXNkpW5ukghHuGwb9YuGYDTOwOKrYycXqpWTbQ2WUvNGHpkkkPUUqAJSUioneLFnAaxvd4pjZUgkFBnCwUApLuQoJIStDhWYNk52ztBvbHasz5HdTUCgUsoWIZQNwSQt7W/nC+jGKQpCkq7xe7QFB/cpY5hhugPwcc47SzNE1Hc3k4RAQFUq95L3Lvy/hVl94DS8S9moUEsjeINVz7wUrR2Zgk5fAxRwU0qN3sSNWAGVznrBJkFiWB1s9x42h2OKkh2PHauyCbgZTIKrOHVm71EdCNYmwmz0TFpQhiSGH6JF3fUWHDO8YVhEqNlN0HpFjDpCUUgqCqga3AsAQBS36xeCca2oHdbEowSpSRMC0OAQE1BVQLpJpKiWBs+VucS7KLSDd75+UYGFUpJLlRSggPlmVPlzjOBO4BzHy84DJGSdvyYyFq78mVNoTACrr8oB4vEh7IUoi5AzA1PwDQWx6veLPf5GBoVeq4fgWy+UBjWxmJfp0S4WamYCtC8gw49CDrHjMUlRpD8snOVso9IwKAszACFEMb200iZQbTIxRGDZQoNR9rk2kspiNQNGu0EMR+bR0HwgWJrXZsreYgnijuS+nyEBmfsUK6j/Ezne2T7eZ+1GYh2qr20z9o/GPRGeKxu2cfbT/3PhG+2EPLQBmZhb+FvlEOzT7ef0R8IadgYLvag6gzE0lvXMeENwx1Sos6LfJQjnAr1FN/0rHyzME8JsKYr3UKPMilPrnHRMPsWTK3iEpOqjdR/eN4zN2nLTZCSo8TYRZ4CXvM9dYYi5h9kLloS6d596lyPM3j2PDAfA5iCOKx61ZlhwTb1zgJiFOYmzY1FXEVmwxgnJeQUmbVJkoSXZKQkDi0DQghORy4RrhEOQSdCw/lE+JWqk0m4BtxLW5gRRd8i8s26XZC1j55dTh2G81gnkTqfXpEaJaCpJass5SngwYuTx5wuTcWVe8THpeIHhrEblZ57zbjOvDhLqKCAw1DgjMiBWM2nU1KiwsGtbwzPpFTAtMmIRSLqD6WgaokEjhHOTqkZLJ3D0ralrygp7e9fr7uekXZW32zlED9oN8IVhMPGJpMwkFy8YpNGRyMbcIspRWS1QBzNTNupADAD8NEiVHddQL3Z8rGz+MB9tkS1SyzvKSnysekDsJIK3EtClFrtoH9ILVQ55q2GghCle8KWydgDfLgPnFfATDUM6SaSoaHTeGn1gHj6pSglaSg0jdLG2h83gjKnn7EVbzVEsMmBFzrmDHRkZ417B3EYiXKzLE6Px1P1iqjHJqVSUuWuL5Z5WyhLXjCouq8XJGMSBlU+h0+vGN8TcyOZNjP9oUFKKSSgBJN3Nxcjj+MoI4fEZPkcjmk+OnQwrYmqitBUgoADhTA8E8Xb5ww9m8XMVIBWoqJUTpllp0MHidvnYbquVIJSZndqSQdYmw+oHOIZ66hlGJMwpJvxzDwzM+yGqW2n1K+0UWWc7O2R4cPSF+XiW1I8Leh+UOeGxQBvLQroKT6Wi1NlYOb+cl0ni3zDGBx467h48Lr3hWwuLSoe8NeWjvEswDjxb+sGZvY2Wt+4mgvoc/qIHr7P4yRYCpI6KT/AAq+kUrUkPSnw9yhi5qgkJc0lVw9n4txyvBXGGyOn0gfilhqZspSS+aCx/hW/oRF/Hm6Ykzk/VWsbOabQU82Z+2r4xmJ5uAUpSlBSLqOZvn0jMTUePYx7OU2IndE/AQy7AxakKm0liQnTrxhewc8d9MTSl2BCgN7Sx4wY2YoBa3LboJPIH+cMwupoq6R1lQZWuouokniTERX6QI2nt5Mt0pSVK4mw5WzMK+09pzZtlKIS3upsnn18XiqeRVserPqVDgdvtKVPSQsu26QQ/AmKc2oe8GPCBHZxwktYF/E5QYxAbziWU2yGfUzyTp8FzBoCZSVki9m1zzHGMT8QlIJJDAXibAYJPdpWokuNbgXyHCFbtlj01CTLz/Ts19Ex6Tgo49bG5U0k2J0/wB5TZOYjeJMUllkcDEYjy2eY1TLux8QETUqU7B8ukVcWQZiyMipRHQlxEuCFzZ41xCHUWGegjuwdPQV4kkrbpGDLPCJpEk5tYG8YgYp2E+0mNRMKKHs7uG4NAmTPUl6VKS9jSSH8os41IYEcYotBS5CyqpG0yYSXJJPEkk+ZhiwuNlDBmWTvFCxkcy5z8oWoN4PDoLJUoJtmePCOibhg5N0AYllRE0bCBEllSnzh82BSZKAlQcJD3Fjn8THPAsw09mJgTPoUbKFusNxe9RV0+7G7ugzFQ11H1impYF2PhFyfhQBYv5RUQPHrl1huW0V5oTx8npeICsi/LI+Ri2mZpASag0li19OfKNJGJWli5Ujo/oflC4ybVhYslqw9FzD7UmoyWSOCrj1gXgJ3eWS1s2e3Ji7RbVJUA5FuLf1hsbq0UaZ8pBJe1ULDTpKVcxYwAx67i+kWoHYpTOeAhWbI5KmSdXJ6KZzuaq56n4xiC81cpTHuQk6sTfyj0TnlhnCf3pf7A+UFPs5XXSSKUAlixIKiAPNvKBeG/vJ/wCn84Zuzo9tMe+5Ktx9sLQzFHVNIo6SN5UhaVgiVAcQT4C5JJ0EX5/ZoJpKyoBSQoMwcN0LZGOnbM2Fh5QUUSxUSCSolWWQ3iWAN2EVPsgS0zMpSpLG4IKgC/g48TFi6dtfE9LwtSaEGVhhKTSnIa63L38DFvFjI9YsY2SBU39CC3yiGeN3xPyiSUXGVMilDRNL4P8Akv7KxTJSAWs+g/GkJ22dhTu9UqShkm91hRfUuSTfrDLhZDJSp8304fGJBJvnxiic5uKjIdlnJwUZL6CDM2DiczLfyiI7En/4R8ofZiyNY0Mw8TErJHBfERU7MnpylqHQR5WFxDuUKfpDz3yuJjInKGsZ3CpVSbEVUuf91XlEa5c0hilTdI6F9umZVGMnGr+96CCTXc1xVcs5wuSs5pJ8I1+zq+56R0YYhWdvIRv9sVy8hAm6Id5P6f8ATmvcK+56GNglf3T5GOmDHK5eQjJxys7eQjVXcGUILiT+n/Tlpw5+4fWMfZj9w+sdRVjFcvKIziVZW8hHbA+HHz/Y5oiSQX7s26/SL+FSuZMTu0niQWh6OJVy8hGTilZv6CDi0ufscklwytKwqkjdQwzJfdY8HS+WkZlRJPx0wpIqLMbRiWLPygsklL3SmeRTjt2KIle96Rb/AOHFICSDcBSeY4vpkY2wMsKTNJ/QDiGja83u5FSQK5aqUqL/AOMQHAIyCW8YZix3Cx+KD8NSXNC5KkJSN5IXvM1JKiLhwzKGRDhvdP3TFyVNEuoJUQgMSlbqYMHL2UAHFyW3k8b0T28mJJISreOs0liVqW43XzIAD2AjSZ29WRUZT7qwfaZ1AOTu/qjrbhCl1OVcY/3X9io9flirUF9S8FOHKVM5A3buHBGQsCCNSDbMQK2hLUagEqKgACAlT1EEpDM4JGQ1iNH9oK6ipMtQqDkd64dVZUobjuqti5OQirL7fGXMmzBKWTMX3hHfNdiCN2WARkzgtmXN4Vky5Jcw/df2I6nqsmSNSjQOXgZAAqM9L/ekqGgOqb2KT0I4x6N9sdvF4lMpKpZHdgge0fNv1be6I9Ck35EdSP/Z"/>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sp>
        <p:nvSpPr>
          <p:cNvPr id="9" name="مستطيل 8"/>
          <p:cNvSpPr/>
          <p:nvPr/>
        </p:nvSpPr>
        <p:spPr>
          <a:xfrm>
            <a:off x="428596" y="1571612"/>
            <a:ext cx="8358246" cy="3785652"/>
          </a:xfrm>
          <a:prstGeom prst="rect">
            <a:avLst/>
          </a:prstGeom>
        </p:spPr>
        <p:txBody>
          <a:bodyPr wrap="square">
            <a:spAutoFit/>
          </a:bodyPr>
          <a:lstStyle/>
          <a:p>
            <a:pPr fontAlgn="base"/>
            <a:r>
              <a:rPr lang="ar-SA" sz="2400" dirty="0" smtClean="0"/>
              <a:t>وهي احدث مصابيح للبيوت الزجاجية  طاقتها كافية لنمو النبات وذلك بتوفيرها الطيف المثالي لنمو النبات مصممه مع مراوح وكمية الحرارة </a:t>
            </a:r>
            <a:r>
              <a:rPr lang="ar-SA" sz="2400" dirty="0" err="1" smtClean="0"/>
              <a:t>المنعبثة</a:t>
            </a:r>
            <a:r>
              <a:rPr lang="ar-SA" sz="2400" dirty="0" smtClean="0"/>
              <a:t> منها قليلة</a:t>
            </a:r>
          </a:p>
          <a:p>
            <a:pPr fontAlgn="base"/>
            <a:r>
              <a:rPr lang="ar-SA" sz="2400" dirty="0" smtClean="0"/>
              <a:t>مميزاتها</a:t>
            </a:r>
          </a:p>
          <a:p>
            <a:r>
              <a:rPr lang="ar-SA" sz="2400" dirty="0" err="1" smtClean="0"/>
              <a:t>كفائتها</a:t>
            </a:r>
            <a:r>
              <a:rPr lang="ar-SA" sz="2400" dirty="0" smtClean="0"/>
              <a:t> عالية (تزود </a:t>
            </a:r>
            <a:r>
              <a:rPr lang="ar-SA" sz="2400" dirty="0" err="1" smtClean="0"/>
              <a:t>الاضاءة</a:t>
            </a:r>
            <a:r>
              <a:rPr lang="ar-SA" sz="2400" dirty="0" smtClean="0"/>
              <a:t> بدون حرارة وتكون قريبة من النبات) </a:t>
            </a:r>
          </a:p>
          <a:p>
            <a:r>
              <a:rPr lang="ar-SA" sz="2400" dirty="0" smtClean="0"/>
              <a:t>التقليل من التلوث الضوئي</a:t>
            </a:r>
          </a:p>
          <a:p>
            <a:r>
              <a:rPr lang="ar-SA" sz="2400" dirty="0" smtClean="0"/>
              <a:t>التحكم بشدة </a:t>
            </a:r>
            <a:r>
              <a:rPr lang="ar-SA" sz="2400" dirty="0" err="1" smtClean="0"/>
              <a:t>الاضاءة</a:t>
            </a:r>
            <a:r>
              <a:rPr lang="ar-SA" sz="2400" dirty="0" smtClean="0"/>
              <a:t> بواسطة </a:t>
            </a:r>
            <a:r>
              <a:rPr lang="en-US" sz="2400" dirty="0" smtClean="0"/>
              <a:t>dimmers </a:t>
            </a:r>
          </a:p>
          <a:p>
            <a:r>
              <a:rPr lang="ar-SA" sz="2400" dirty="0" smtClean="0"/>
              <a:t>احتوائها على موجات ضوئية محددة لتوجيه العمليات </a:t>
            </a:r>
            <a:r>
              <a:rPr lang="ar-SA" sz="2400" dirty="0" err="1" smtClean="0"/>
              <a:t>الفسلجية</a:t>
            </a:r>
            <a:endParaRPr lang="ar-SA" sz="2400" dirty="0" smtClean="0"/>
          </a:p>
          <a:p>
            <a:r>
              <a:rPr lang="ar-SA" sz="2400" dirty="0" smtClean="0"/>
              <a:t>اقل ظل على النباتات </a:t>
            </a:r>
          </a:p>
          <a:p>
            <a:r>
              <a:rPr lang="ar-SA" sz="2400" dirty="0" smtClean="0"/>
              <a:t>عمرها طويل</a:t>
            </a:r>
          </a:p>
          <a:p>
            <a:pPr fontAlgn="base"/>
            <a:endParaRPr lang="en-US" sz="2400" dirty="0"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40000" lnSpcReduction="20000"/>
          </a:bodyPr>
          <a:lstStyle/>
          <a:p>
            <a:pPr fontAlgn="base"/>
            <a:r>
              <a:rPr lang="en-US" b="1" cap="all" dirty="0" smtClean="0"/>
              <a:t>LED GROW LIGHTS FOR INDOOR PLANTS</a:t>
            </a:r>
          </a:p>
          <a:p>
            <a:pPr fontAlgn="base"/>
            <a:r>
              <a:rPr lang="en-US" dirty="0" err="1" smtClean="0"/>
              <a:t>Tesler</a:t>
            </a:r>
            <a:r>
              <a:rPr lang="en-US" dirty="0" smtClean="0"/>
              <a:t> plant LED grow lights offer the latest technology for indoor gardeners. These energy efficient grow lamps outperform other indoor garden lights by offering the perfect spectrum for plant growth, quiet built-in fans and low heat output.</a:t>
            </a:r>
            <a:r>
              <a:rPr lang="ar-SA" dirty="0" smtClean="0"/>
              <a:t> </a:t>
            </a:r>
            <a:r>
              <a:rPr lang="en-US" dirty="0" smtClean="0"/>
              <a:t>80/20% Red/Blue)</a:t>
            </a:r>
            <a:r>
              <a:rPr lang="ar-SA" dirty="0" smtClean="0"/>
              <a:t>)</a:t>
            </a:r>
          </a:p>
          <a:p>
            <a:endParaRPr lang="ar-SA" dirty="0" smtClean="0"/>
          </a:p>
          <a:p>
            <a:endParaRPr lang="ar-SA" dirty="0" smtClean="0"/>
          </a:p>
          <a:p>
            <a:r>
              <a:rPr lang="en-US" dirty="0" smtClean="0"/>
              <a:t>Efficiency (light without excess heat, lamps closer to crop) </a:t>
            </a:r>
          </a:p>
          <a:p>
            <a:r>
              <a:rPr lang="en-US" dirty="0" smtClean="0"/>
              <a:t>• Reduced light pollution </a:t>
            </a:r>
          </a:p>
          <a:p>
            <a:r>
              <a:rPr lang="en-US" dirty="0" smtClean="0"/>
              <a:t>• Intensity control by dimmers </a:t>
            </a:r>
          </a:p>
          <a:p>
            <a:r>
              <a:rPr lang="en-US" dirty="0" smtClean="0"/>
              <a:t>• Specific wavelengths to steer physiological process </a:t>
            </a:r>
          </a:p>
          <a:p>
            <a:r>
              <a:rPr lang="en-US" dirty="0" smtClean="0"/>
              <a:t>• Less shadow on crops, have a longer lifetime </a:t>
            </a:r>
          </a:p>
          <a:p>
            <a:r>
              <a:rPr lang="en-US" dirty="0" smtClean="0"/>
              <a:t>• Still under research stages </a:t>
            </a:r>
          </a:p>
          <a:p>
            <a:r>
              <a:rPr lang="en-US" dirty="0" smtClean="0"/>
              <a:t>•Plant responses </a:t>
            </a:r>
          </a:p>
          <a:p>
            <a:r>
              <a:rPr lang="en-US" dirty="0" smtClean="0"/>
              <a:t>•Yields </a:t>
            </a:r>
          </a:p>
          <a:p>
            <a:r>
              <a:rPr lang="en-US" dirty="0" smtClean="0"/>
              <a:t>•Energy use </a:t>
            </a:r>
          </a:p>
          <a:p>
            <a:r>
              <a:rPr lang="en-US" dirty="0" smtClean="0"/>
              <a:t>•Various wavelengths </a:t>
            </a:r>
            <a:r>
              <a:rPr lang="ar-SA" dirty="0" smtClean="0"/>
              <a:t> ك</a:t>
            </a:r>
          </a:p>
          <a:p>
            <a:r>
              <a:rPr lang="ar-SA" dirty="0" err="1" smtClean="0"/>
              <a:t>كفائتها</a:t>
            </a:r>
            <a:r>
              <a:rPr lang="ar-SA" dirty="0" smtClean="0"/>
              <a:t> عالية (تزود </a:t>
            </a:r>
            <a:r>
              <a:rPr lang="ar-SA" dirty="0" err="1" smtClean="0"/>
              <a:t>الاضاءة</a:t>
            </a:r>
            <a:r>
              <a:rPr lang="ar-SA" dirty="0" smtClean="0"/>
              <a:t> بدون حرارة وتكون قريبة من النبات) </a:t>
            </a:r>
          </a:p>
          <a:p>
            <a:r>
              <a:rPr lang="ar-SA" dirty="0" smtClean="0"/>
              <a:t>التقليل من التلوث الضوئي</a:t>
            </a:r>
          </a:p>
          <a:p>
            <a:r>
              <a:rPr lang="ar-SA" dirty="0" smtClean="0"/>
              <a:t>التحكم بشدة </a:t>
            </a:r>
            <a:r>
              <a:rPr lang="ar-SA" dirty="0" err="1" smtClean="0"/>
              <a:t>الاضاء</a:t>
            </a:r>
            <a:r>
              <a:rPr lang="ar-SA" dirty="0" smtClean="0"/>
              <a:t> بواسطة </a:t>
            </a:r>
            <a:r>
              <a:rPr lang="en-US" dirty="0" smtClean="0"/>
              <a:t>dimmers </a:t>
            </a:r>
          </a:p>
          <a:p>
            <a:r>
              <a:rPr lang="ar-SA" dirty="0" smtClean="0"/>
              <a:t>احتوائه على موجات ضوئية محددة لتوجيه العمليات </a:t>
            </a:r>
            <a:r>
              <a:rPr lang="ar-SA" dirty="0" err="1" smtClean="0"/>
              <a:t>الفسلجية</a:t>
            </a:r>
            <a:endParaRPr lang="ar-SA" dirty="0" smtClean="0"/>
          </a:p>
          <a:p>
            <a:r>
              <a:rPr lang="ar-SA" dirty="0" smtClean="0"/>
              <a:t>اقل ظل على النباتات </a:t>
            </a:r>
          </a:p>
          <a:p>
            <a:r>
              <a:rPr lang="ar-SA" dirty="0" smtClean="0"/>
              <a:t>عمرها طويل</a:t>
            </a:r>
          </a:p>
          <a:p>
            <a:endParaRPr lang="en-US" dirty="0" smtClean="0"/>
          </a:p>
          <a:p>
            <a:endParaRPr lang="ar-SA"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2050" name="Picture 2" descr="C:\Documents and Settings\XPPRESP3\My Documents\Downloads\led-grow-lights-n.jpg"/>
          <p:cNvPicPr>
            <a:picLocks noGrp="1" noChangeAspect="1" noChangeArrowheads="1"/>
          </p:cNvPicPr>
          <p:nvPr>
            <p:ph idx="1"/>
          </p:nvPr>
        </p:nvPicPr>
        <p:blipFill>
          <a:blip r:embed="rId2"/>
          <a:srcRect/>
          <a:stretch>
            <a:fillRect/>
          </a:stretch>
        </p:blipFill>
        <p:spPr bwMode="auto">
          <a:xfrm>
            <a:off x="457200" y="2577306"/>
            <a:ext cx="8229600" cy="2571750"/>
          </a:xfrm>
          <a:prstGeom prst="rect">
            <a:avLst/>
          </a:prstGeom>
          <a:noFill/>
        </p:spPr>
      </p:pic>
      <p:pic>
        <p:nvPicPr>
          <p:cNvPr id="4" name="Picture 9" descr="C:\Documents and Settings\XPPRESP3\My Documents\Downloads\download (5).jpg"/>
          <p:cNvPicPr>
            <a:picLocks noChangeAspect="1" noChangeArrowheads="1"/>
          </p:cNvPicPr>
          <p:nvPr/>
        </p:nvPicPr>
        <p:blipFill>
          <a:blip r:embed="rId3"/>
          <a:srcRect/>
          <a:stretch>
            <a:fillRect/>
          </a:stretch>
        </p:blipFill>
        <p:spPr bwMode="auto">
          <a:xfrm>
            <a:off x="857224" y="357166"/>
            <a:ext cx="2143125" cy="2143125"/>
          </a:xfrm>
          <a:prstGeom prst="rect">
            <a:avLst/>
          </a:prstGeom>
          <a:noFill/>
        </p:spPr>
      </p:pic>
      <p:pic>
        <p:nvPicPr>
          <p:cNvPr id="1026" name="Picture 2" descr="C:\Documents and Settings\XPPRESP3\My Documents\Downloads\images (17).jpg"/>
          <p:cNvPicPr>
            <a:picLocks noChangeAspect="1" noChangeArrowheads="1"/>
          </p:cNvPicPr>
          <p:nvPr/>
        </p:nvPicPr>
        <p:blipFill>
          <a:blip r:embed="rId4"/>
          <a:srcRect/>
          <a:stretch>
            <a:fillRect/>
          </a:stretch>
        </p:blipFill>
        <p:spPr bwMode="auto">
          <a:xfrm>
            <a:off x="6000760" y="500042"/>
            <a:ext cx="2514600" cy="1819275"/>
          </a:xfrm>
          <a:prstGeom prst="rect">
            <a:avLst/>
          </a:prstGeom>
          <a:noFill/>
        </p:spPr>
      </p:pic>
      <p:pic>
        <p:nvPicPr>
          <p:cNvPr id="1027" name="Picture 3" descr="C:\Documents and Settings\XPPRESP3\My Documents\Downloads\120w-LED-Grow-Lights-119-1W-Red-Blue.jpg"/>
          <p:cNvPicPr>
            <a:picLocks noChangeAspect="1" noChangeArrowheads="1"/>
          </p:cNvPicPr>
          <p:nvPr/>
        </p:nvPicPr>
        <p:blipFill>
          <a:blip r:embed="rId5"/>
          <a:srcRect/>
          <a:stretch>
            <a:fillRect/>
          </a:stretch>
        </p:blipFill>
        <p:spPr bwMode="auto">
          <a:xfrm>
            <a:off x="3571868" y="4807710"/>
            <a:ext cx="3924000" cy="205029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5" name="عنصر نائب للمحتوى 4" descr="C:\Documents and Settings\XPPRESP3\My Documents\Downloads\LED-lamps - AB 2005 - 11.JPG"/>
          <p:cNvPicPr>
            <a:picLocks noGrp="1"/>
          </p:cNvPicPr>
          <p:nvPr>
            <p:ph idx="1"/>
          </p:nvPr>
        </p:nvPicPr>
        <p:blipFill>
          <a:blip r:embed="rId2" cstate="print"/>
          <a:srcRect/>
          <a:stretch>
            <a:fillRect/>
          </a:stretch>
        </p:blipFill>
        <p:spPr bwMode="auto">
          <a:xfrm>
            <a:off x="5929322" y="214290"/>
            <a:ext cx="3046615" cy="2028305"/>
          </a:xfrm>
          <a:prstGeom prst="rect">
            <a:avLst/>
          </a:prstGeom>
          <a:noFill/>
          <a:ln w="9525">
            <a:noFill/>
            <a:miter lim="800000"/>
            <a:headEnd/>
            <a:tailEnd/>
          </a:ln>
        </p:spPr>
      </p:pic>
      <p:pic>
        <p:nvPicPr>
          <p:cNvPr id="6" name="صورة 5" descr="http://newimg.globalmarket.com/PicLib/975/2068975/prod/0_1337651917241_l.png"/>
          <p:cNvPicPr/>
          <p:nvPr/>
        </p:nvPicPr>
        <p:blipFill>
          <a:blip r:embed="rId3"/>
          <a:srcRect/>
          <a:stretch>
            <a:fillRect/>
          </a:stretch>
        </p:blipFill>
        <p:spPr bwMode="auto">
          <a:xfrm>
            <a:off x="0" y="0"/>
            <a:ext cx="5786478" cy="2286016"/>
          </a:xfrm>
          <a:prstGeom prst="rect">
            <a:avLst/>
          </a:prstGeom>
          <a:noFill/>
          <a:ln w="9525">
            <a:noFill/>
            <a:miter lim="800000"/>
            <a:headEnd/>
            <a:tailEnd/>
          </a:ln>
        </p:spPr>
      </p:pic>
      <p:pic>
        <p:nvPicPr>
          <p:cNvPr id="7" name="صورة 6" descr="http://happyfarming.com/images/2010/rack_shelves_strawberries_neon_tube.jpg"/>
          <p:cNvPicPr/>
          <p:nvPr/>
        </p:nvPicPr>
        <p:blipFill>
          <a:blip r:embed="rId4"/>
          <a:srcRect/>
          <a:stretch>
            <a:fillRect/>
          </a:stretch>
        </p:blipFill>
        <p:spPr bwMode="auto">
          <a:xfrm>
            <a:off x="1000100" y="2643182"/>
            <a:ext cx="7000924" cy="385765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عنصر نائب للمحتوى 3" descr="http://newimg.globalmarket.com/PicLib/975/2068975/prod/56_1317761321314_l.jpg"/>
          <p:cNvPicPr>
            <a:picLocks noGrp="1"/>
          </p:cNvPicPr>
          <p:nvPr>
            <p:ph idx="1"/>
          </p:nvPr>
        </p:nvPicPr>
        <p:blipFill>
          <a:blip r:embed="rId2"/>
          <a:srcRect/>
          <a:stretch>
            <a:fillRect/>
          </a:stretch>
        </p:blipFill>
        <p:spPr bwMode="auto">
          <a:xfrm>
            <a:off x="2309018" y="1600200"/>
            <a:ext cx="4525963" cy="4525963"/>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a:p>
        </p:txBody>
      </p:sp>
      <p:graphicFrame>
        <p:nvGraphicFramePr>
          <p:cNvPr id="2050" name="Object 2"/>
          <p:cNvGraphicFramePr>
            <a:graphicFrameLocks noChangeAspect="1"/>
          </p:cNvGraphicFramePr>
          <p:nvPr/>
        </p:nvGraphicFramePr>
        <p:xfrm>
          <a:off x="2381250" y="3186113"/>
          <a:ext cx="4381500" cy="485775"/>
        </p:xfrm>
        <a:graphic>
          <a:graphicData uri="http://schemas.openxmlformats.org/presentationml/2006/ole">
            <p:oleObj spid="_x0000_s2050" name="Package" r:id="rId3" imgW="4381560" imgH="485640" progId="Package">
              <p:embed/>
            </p:oleObj>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3">
              <a:lumMod val="60000"/>
              <a:lumOff val="40000"/>
            </a:schemeClr>
          </a:solidFill>
        </p:spPr>
        <p:txBody>
          <a:bodyPr>
            <a:normAutofit fontScale="90000"/>
          </a:bodyPr>
          <a:lstStyle/>
          <a:p>
            <a:r>
              <a:rPr lang="en-US" b="1" dirty="0" smtClean="0">
                <a:solidFill>
                  <a:srgbClr val="FF0000"/>
                </a:solidFill>
                <a:latin typeface="Times New Roman" pitchFamily="18" charset="0"/>
                <a:cs typeface="Times New Roman" pitchFamily="18" charset="0"/>
              </a:rPr>
              <a:t/>
            </a:r>
            <a:br>
              <a:rPr lang="en-US" b="1" dirty="0" smtClean="0">
                <a:solidFill>
                  <a:srgbClr val="FF0000"/>
                </a:solidFill>
                <a:latin typeface="Times New Roman" pitchFamily="18" charset="0"/>
                <a:cs typeface="Times New Roman" pitchFamily="18" charset="0"/>
              </a:rPr>
            </a:br>
            <a:r>
              <a:rPr lang="en-US" b="1" dirty="0" smtClean="0">
                <a:solidFill>
                  <a:srgbClr val="FF0000"/>
                </a:solidFill>
                <a:latin typeface="Times New Roman" pitchFamily="18" charset="0"/>
                <a:cs typeface="Times New Roman" pitchFamily="18" charset="0"/>
              </a:rPr>
              <a:t>Factors Affecting Photosynthesis</a:t>
            </a:r>
            <a:br>
              <a:rPr lang="en-US" b="1" dirty="0" smtClean="0">
                <a:solidFill>
                  <a:srgbClr val="FF0000"/>
                </a:solidFill>
                <a:latin typeface="Times New Roman" pitchFamily="18" charset="0"/>
                <a:cs typeface="Times New Roman" pitchFamily="18" charset="0"/>
              </a:rPr>
            </a:br>
            <a:r>
              <a:rPr lang="en-US" dirty="0" smtClean="0">
                <a:solidFill>
                  <a:schemeClr val="accent3">
                    <a:lumMod val="50000"/>
                  </a:schemeClr>
                </a:solidFill>
                <a:latin typeface="Times New Roman" pitchFamily="18" charset="0"/>
                <a:cs typeface="Times New Roman" pitchFamily="18" charset="0"/>
              </a:rPr>
              <a:t>Light Intensity</a:t>
            </a:r>
            <a:br>
              <a:rPr lang="en-US" dirty="0" smtClean="0">
                <a:solidFill>
                  <a:schemeClr val="accent3">
                    <a:lumMod val="50000"/>
                  </a:schemeClr>
                </a:solidFill>
                <a:latin typeface="Times New Roman" pitchFamily="18" charset="0"/>
                <a:cs typeface="Times New Roman" pitchFamily="18" charset="0"/>
              </a:rPr>
            </a:br>
            <a:endParaRPr lang="ar-SA" dirty="0"/>
          </a:p>
        </p:txBody>
      </p:sp>
      <p:sp>
        <p:nvSpPr>
          <p:cNvPr id="3" name="عنصر نائب للمحتوى 2"/>
          <p:cNvSpPr>
            <a:spLocks noGrp="1"/>
          </p:cNvSpPr>
          <p:nvPr>
            <p:ph idx="1"/>
          </p:nvPr>
        </p:nvSpPr>
        <p:spPr/>
        <p:txBody>
          <a:bodyPr>
            <a:normAutofit fontScale="25000" lnSpcReduction="20000"/>
          </a:bodyPr>
          <a:lstStyle/>
          <a:p>
            <a:r>
              <a:rPr lang="en-US" dirty="0" smtClean="0"/>
              <a:t>The intensity of light affects the rate of photosynthesis. A low light intensity would mean low rate of photosynthesis. Increased intensity of light leads to a high rate of photosynthesis. Once the intensity has reached 10,000 </a:t>
            </a:r>
            <a:r>
              <a:rPr lang="en-US" dirty="0" err="1" smtClean="0"/>
              <a:t>lux</a:t>
            </a:r>
            <a:r>
              <a:rPr lang="en-US" dirty="0" smtClean="0"/>
              <a:t>, it does not affect the photosynthesis rate. A very high intensity of light can bring down the photosynthesis rate as it can bleach chlorophyll.</a:t>
            </a:r>
            <a:endParaRPr lang="ar-SA" dirty="0" smtClean="0"/>
          </a:p>
          <a:p>
            <a:r>
              <a:rPr lang="ar-SA" sz="11200" dirty="0" err="1" smtClean="0"/>
              <a:t>ان</a:t>
            </a:r>
            <a:r>
              <a:rPr lang="ar-SA" sz="11200" dirty="0" smtClean="0"/>
              <a:t> شدة الضوء لها تأثير في عملية البناء الضوئي ففي شدة الإضاءة المنخفضة تقل عملية البناء الضوئي وعند زيادة شدة الإضاءة تزداد العملية وعند وصولها </a:t>
            </a:r>
            <a:r>
              <a:rPr lang="ar-SA" sz="11200" dirty="0" err="1" smtClean="0"/>
              <a:t>الى</a:t>
            </a:r>
            <a:r>
              <a:rPr lang="ar-SA" sz="11200" dirty="0" smtClean="0"/>
              <a:t> 10000 لوكس </a:t>
            </a:r>
            <a:r>
              <a:rPr lang="ar-SA" sz="11200" dirty="0" err="1" smtClean="0"/>
              <a:t>فانها</a:t>
            </a:r>
            <a:r>
              <a:rPr lang="ar-SA" sz="11200" dirty="0" smtClean="0"/>
              <a:t> </a:t>
            </a:r>
            <a:r>
              <a:rPr lang="ar-SA" sz="11200" dirty="0" err="1" smtClean="0"/>
              <a:t>لاتؤثر</a:t>
            </a:r>
            <a:r>
              <a:rPr lang="ar-SA" sz="11200" dirty="0" smtClean="0"/>
              <a:t> في العملية وعند زيادة الشدة اكبر </a:t>
            </a:r>
            <a:r>
              <a:rPr lang="ar-SA" sz="11200" dirty="0" err="1" smtClean="0"/>
              <a:t>فانها</a:t>
            </a:r>
            <a:r>
              <a:rPr lang="ar-SA" sz="11200" dirty="0" smtClean="0"/>
              <a:t> تؤدي </a:t>
            </a:r>
            <a:r>
              <a:rPr lang="ar-SA" sz="11200" dirty="0" err="1" smtClean="0"/>
              <a:t>الى</a:t>
            </a:r>
            <a:r>
              <a:rPr lang="ar-SA" sz="11200" dirty="0" smtClean="0"/>
              <a:t> نقصان عملية البناء الضوئي وتجعل </a:t>
            </a:r>
            <a:r>
              <a:rPr lang="ar-SA" sz="11200" dirty="0" err="1" smtClean="0"/>
              <a:t>الكلورفيل</a:t>
            </a:r>
            <a:r>
              <a:rPr lang="ar-SA" sz="11200" dirty="0" smtClean="0"/>
              <a:t> باهت </a:t>
            </a:r>
            <a:endParaRPr lang="en-US" sz="11200" dirty="0" smtClean="0"/>
          </a:p>
          <a:p>
            <a:r>
              <a:rPr lang="en-US" sz="11200" dirty="0" smtClean="0"/>
              <a:t> </a:t>
            </a:r>
            <a:r>
              <a:rPr lang="ar-SA" sz="11200" dirty="0" err="1" smtClean="0"/>
              <a:t>ان</a:t>
            </a:r>
            <a:r>
              <a:rPr lang="ar-SA" sz="11200" dirty="0" smtClean="0"/>
              <a:t> النقصان في عملية البناء قد يكون بسبب </a:t>
            </a:r>
            <a:endParaRPr lang="en-US" sz="11200" dirty="0" smtClean="0"/>
          </a:p>
          <a:p>
            <a:r>
              <a:rPr lang="ar-SA" sz="11200" dirty="0" smtClean="0"/>
              <a:t>1. الوصول </a:t>
            </a:r>
            <a:r>
              <a:rPr lang="ar-SA" sz="11200" dirty="0" err="1" smtClean="0"/>
              <a:t>الى</a:t>
            </a:r>
            <a:r>
              <a:rPr lang="ar-SA" sz="11200" dirty="0" smtClean="0"/>
              <a:t> نقطة التشبع </a:t>
            </a:r>
            <a:r>
              <a:rPr lang="en-US" sz="11200" dirty="0" smtClean="0"/>
              <a:t>light saturation</a:t>
            </a:r>
            <a:r>
              <a:rPr lang="ar-SA" sz="11200" dirty="0" smtClean="0"/>
              <a:t> وهي الكمية التي </a:t>
            </a:r>
            <a:r>
              <a:rPr lang="ar-SA" sz="11200" dirty="0" err="1" smtClean="0"/>
              <a:t>لايحدث</a:t>
            </a:r>
            <a:r>
              <a:rPr lang="ar-SA" sz="11200" dirty="0" smtClean="0"/>
              <a:t> بعدها أي زيادة في كمية المواد </a:t>
            </a:r>
            <a:r>
              <a:rPr lang="ar-SA" sz="11200" dirty="0" err="1" smtClean="0"/>
              <a:t>الكربوهيدراتية</a:t>
            </a:r>
            <a:r>
              <a:rPr lang="ar-SA" sz="11200" dirty="0" smtClean="0"/>
              <a:t> .ففي </a:t>
            </a:r>
            <a:r>
              <a:rPr lang="ar-SA" sz="11200" dirty="0" err="1" smtClean="0"/>
              <a:t>الطماطة</a:t>
            </a:r>
            <a:r>
              <a:rPr lang="ar-SA" sz="11200" dirty="0" smtClean="0"/>
              <a:t> مثلا عند ما </a:t>
            </a:r>
            <a:r>
              <a:rPr lang="ar-SA" sz="11200" dirty="0" err="1" smtClean="0"/>
              <a:t>لاتتشابك</a:t>
            </a:r>
            <a:r>
              <a:rPr lang="ar-SA" sz="11200" dirty="0" smtClean="0"/>
              <a:t> أوراق النبات مع </a:t>
            </a:r>
            <a:r>
              <a:rPr lang="ar-SA" sz="11200" dirty="0" err="1" smtClean="0"/>
              <a:t>اوراق</a:t>
            </a:r>
            <a:r>
              <a:rPr lang="ar-SA" sz="11200" dirty="0" smtClean="0"/>
              <a:t> النباتات </a:t>
            </a:r>
            <a:r>
              <a:rPr lang="ar-SA" sz="11200" dirty="0" err="1" smtClean="0"/>
              <a:t>الاخرى</a:t>
            </a:r>
            <a:r>
              <a:rPr lang="ar-SA" sz="11200" dirty="0" smtClean="0"/>
              <a:t> فان حالة التشبع الضوئي يمكن الوصول </a:t>
            </a:r>
            <a:r>
              <a:rPr lang="ar-SA" sz="11200" dirty="0" err="1" smtClean="0"/>
              <a:t>اليها</a:t>
            </a:r>
            <a:r>
              <a:rPr lang="ar-SA" sz="11200" dirty="0" smtClean="0"/>
              <a:t> عند شدة إضاءة حوالي خمس </a:t>
            </a:r>
            <a:r>
              <a:rPr lang="ar-SA" sz="11200" dirty="0" err="1" smtClean="0"/>
              <a:t>الى</a:t>
            </a:r>
            <a:r>
              <a:rPr lang="ar-SA" sz="11200" dirty="0" smtClean="0"/>
              <a:t> ثلث شدة إضاءة الشمس المباشرة عند ذروة الظهر.</a:t>
            </a:r>
          </a:p>
          <a:p>
            <a:pPr>
              <a:buNone/>
            </a:pPr>
            <a:r>
              <a:rPr lang="ar-SA" sz="11200" dirty="0" smtClean="0"/>
              <a:t>ا2. التأثيرات الضارة لشدة </a:t>
            </a:r>
            <a:r>
              <a:rPr lang="ar-SA" sz="11200" dirty="0" err="1" smtClean="0"/>
              <a:t>الاضاءة</a:t>
            </a:r>
            <a:r>
              <a:rPr lang="ar-SA" sz="11200" dirty="0" smtClean="0"/>
              <a:t> </a:t>
            </a:r>
            <a:r>
              <a:rPr lang="en-US" sz="11200" dirty="0" err="1" smtClean="0"/>
              <a:t>Photooxdation</a:t>
            </a:r>
            <a:endParaRPr lang="ar-SA" sz="11200" dirty="0" smtClean="0"/>
          </a:p>
          <a:p>
            <a:pPr>
              <a:buNone/>
            </a:pPr>
            <a:r>
              <a:rPr lang="ar-SA" sz="11200" dirty="0" smtClean="0"/>
              <a:t>3. وجود العوامل المحددة</a:t>
            </a:r>
          </a:p>
          <a:p>
            <a:endParaRPr lang="ar-SA"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endParaRPr lang="ar-SA" dirty="0"/>
          </a:p>
        </p:txBody>
      </p:sp>
      <p:sp>
        <p:nvSpPr>
          <p:cNvPr id="3" name="عنوان 2"/>
          <p:cNvSpPr>
            <a:spLocks noGrp="1"/>
          </p:cNvSpPr>
          <p:nvPr>
            <p:ph type="title"/>
          </p:nvPr>
        </p:nvSpPr>
        <p:spPr/>
        <p:txBody>
          <a:bodyPr>
            <a:noAutofit/>
          </a:bodyPr>
          <a:lstStyle/>
          <a:p>
            <a:r>
              <a:rPr lang="en-US" sz="2800" dirty="0" smtClean="0"/>
              <a:t>Effect of Light Intensity on Photosynthesis</a:t>
            </a:r>
            <a:endParaRPr lang="en-US" sz="2800" dirty="0"/>
          </a:p>
        </p:txBody>
      </p:sp>
      <p:pic>
        <p:nvPicPr>
          <p:cNvPr id="4" name="صورة 3" descr="http://generalhorticulture.tamu.edu/lectsupl/physiol/P26f1.gif"/>
          <p:cNvPicPr/>
          <p:nvPr/>
        </p:nvPicPr>
        <p:blipFill>
          <a:blip r:embed="rId2"/>
          <a:srcRect/>
          <a:stretch>
            <a:fillRect/>
          </a:stretch>
        </p:blipFill>
        <p:spPr bwMode="auto">
          <a:xfrm>
            <a:off x="500034" y="1500174"/>
            <a:ext cx="8143932" cy="4500594"/>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3">
              <a:lumMod val="60000"/>
              <a:lumOff val="40000"/>
            </a:schemeClr>
          </a:solidFill>
        </p:spPr>
        <p:txBody>
          <a:bodyPr/>
          <a:lstStyle/>
          <a:p>
            <a:r>
              <a:rPr lang="en-US" dirty="0" smtClean="0"/>
              <a:t>Light compensation point</a:t>
            </a:r>
            <a:endParaRPr lang="ar-SA" dirty="0"/>
          </a:p>
        </p:txBody>
      </p:sp>
      <p:sp>
        <p:nvSpPr>
          <p:cNvPr id="3" name="عنصر نائب للمحتوى 2"/>
          <p:cNvSpPr>
            <a:spLocks noGrp="1"/>
          </p:cNvSpPr>
          <p:nvPr>
            <p:ph idx="1"/>
          </p:nvPr>
        </p:nvSpPr>
        <p:spPr/>
        <p:txBody>
          <a:bodyPr>
            <a:normAutofit fontScale="85000" lnSpcReduction="20000"/>
          </a:bodyPr>
          <a:lstStyle/>
          <a:p>
            <a:pPr algn="just" rtl="0"/>
            <a:r>
              <a:rPr lang="en-US" dirty="0" smtClean="0"/>
              <a:t>:the light intensity at which the amount of carbon dioxide released in respiration equals the amount used in photosynthesis and the amount of oxygen used in respiration equals the amount released in photosynthesis, varying in different species of plants and in response to changes in temperature and other environmental factors.</a:t>
            </a:r>
          </a:p>
          <a:p>
            <a:pPr algn="just"/>
            <a:r>
              <a:rPr lang="ar-SA" dirty="0" smtClean="0"/>
              <a:t>وهي شدة الضوء الذي يتساوى فيها كمية </a:t>
            </a:r>
            <a:r>
              <a:rPr lang="en-US" dirty="0" smtClean="0"/>
              <a:t>CO2</a:t>
            </a:r>
            <a:r>
              <a:rPr lang="ar-SA" dirty="0" smtClean="0"/>
              <a:t> المنطلقة في التنفس مع كمية </a:t>
            </a:r>
            <a:r>
              <a:rPr lang="en-US" dirty="0" smtClean="0"/>
              <a:t>CO2</a:t>
            </a:r>
            <a:r>
              <a:rPr lang="ar-SA" dirty="0" smtClean="0"/>
              <a:t> المستعملة في البناء الضوئي وهذه تختلف حسب النوع والاستجابة لتغيرات درجة الحرارة وعوامل بيئية </a:t>
            </a:r>
            <a:r>
              <a:rPr lang="ar-SA" dirty="0" err="1" smtClean="0"/>
              <a:t>اخرى</a:t>
            </a:r>
            <a:r>
              <a:rPr lang="ar-SA" dirty="0" smtClean="0"/>
              <a:t> فمثلا في نباتات الظل  </a:t>
            </a:r>
            <a:r>
              <a:rPr lang="en-US" dirty="0" smtClean="0"/>
              <a:t>Shad Plants</a:t>
            </a:r>
            <a:r>
              <a:rPr lang="ar-SA" dirty="0" smtClean="0"/>
              <a:t>تكون منخفضة وهذا يدل على تشبع النظم الضوئية </a:t>
            </a:r>
            <a:r>
              <a:rPr lang="en-US" dirty="0" smtClean="0"/>
              <a:t>photo system</a:t>
            </a:r>
            <a:r>
              <a:rPr lang="ar-SA" dirty="0" smtClean="0"/>
              <a:t> تحت شدة </a:t>
            </a:r>
            <a:r>
              <a:rPr lang="ar-SA" dirty="0" err="1" smtClean="0"/>
              <a:t>اضاءة</a:t>
            </a:r>
            <a:r>
              <a:rPr lang="ar-SA" dirty="0" smtClean="0"/>
              <a:t> منخفضة بالمقارنة مع</a:t>
            </a:r>
            <a:r>
              <a:rPr lang="en-US" dirty="0" smtClean="0"/>
              <a:t>Sun plants</a:t>
            </a:r>
          </a:p>
          <a:p>
            <a:pPr algn="just" rtl="0"/>
            <a:endParaRPr lang="ar-SA"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00034" y="357166"/>
            <a:ext cx="7772400" cy="2357454"/>
          </a:xfrm>
        </p:spPr>
        <p:txBody>
          <a:bodyPr>
            <a:normAutofit/>
          </a:bodyPr>
          <a:lstStyle/>
          <a:p>
            <a:r>
              <a:rPr lang="en-US" b="1" dirty="0" smtClean="0"/>
              <a:t>Control </a:t>
            </a:r>
            <a:r>
              <a:rPr lang="en-US" dirty="0" smtClean="0"/>
              <a:t> </a:t>
            </a:r>
            <a:r>
              <a:rPr lang="en-US" b="1" dirty="0" smtClean="0"/>
              <a:t>Environmental factors affecting plant growth </a:t>
            </a:r>
            <a:br>
              <a:rPr lang="en-US" b="1" dirty="0" smtClean="0"/>
            </a:br>
            <a:endParaRPr lang="ar-SA" dirty="0"/>
          </a:p>
        </p:txBody>
      </p:sp>
      <p:sp>
        <p:nvSpPr>
          <p:cNvPr id="3" name="عنوان فرعي 2"/>
          <p:cNvSpPr>
            <a:spLocks noGrp="1"/>
          </p:cNvSpPr>
          <p:nvPr>
            <p:ph type="subTitle" idx="1"/>
          </p:nvPr>
        </p:nvSpPr>
        <p:spPr>
          <a:xfrm>
            <a:off x="1214414" y="2571744"/>
            <a:ext cx="6400800" cy="3757642"/>
          </a:xfrm>
        </p:spPr>
        <p:txBody>
          <a:bodyPr>
            <a:noAutofit/>
          </a:bodyPr>
          <a:lstStyle/>
          <a:p>
            <a:pPr algn="just" rtl="0">
              <a:buFont typeface="Arial" pitchFamily="34" charset="0"/>
              <a:buChar char="•"/>
            </a:pPr>
            <a:r>
              <a:rPr lang="en-US" sz="2800" dirty="0" smtClean="0">
                <a:solidFill>
                  <a:schemeClr val="tx1"/>
                </a:solidFill>
              </a:rPr>
              <a:t>Light </a:t>
            </a:r>
          </a:p>
          <a:p>
            <a:pPr algn="just" rtl="0"/>
            <a:r>
              <a:rPr lang="en-US" sz="2800" dirty="0" smtClean="0">
                <a:solidFill>
                  <a:schemeClr val="tx1"/>
                </a:solidFill>
              </a:rPr>
              <a:t>• Air temperature </a:t>
            </a:r>
          </a:p>
          <a:p>
            <a:pPr algn="just" rtl="0"/>
            <a:r>
              <a:rPr lang="en-US" sz="2800" dirty="0" smtClean="0">
                <a:solidFill>
                  <a:schemeClr val="tx1"/>
                </a:solidFill>
              </a:rPr>
              <a:t>• Relative humidity </a:t>
            </a:r>
          </a:p>
          <a:p>
            <a:pPr algn="just" rtl="0"/>
            <a:r>
              <a:rPr lang="en-US" sz="2800" dirty="0" smtClean="0">
                <a:solidFill>
                  <a:schemeClr val="tx1"/>
                </a:solidFill>
              </a:rPr>
              <a:t>• Carbon dioxide </a:t>
            </a:r>
          </a:p>
          <a:p>
            <a:pPr algn="just" rtl="0"/>
            <a:r>
              <a:rPr lang="en-US" sz="2800" dirty="0" smtClean="0">
                <a:solidFill>
                  <a:schemeClr val="tx1"/>
                </a:solidFill>
              </a:rPr>
              <a:t>• Air speed </a:t>
            </a:r>
          </a:p>
          <a:p>
            <a:pPr algn="just" rtl="0"/>
            <a:r>
              <a:rPr lang="en-US" sz="2800" dirty="0" smtClean="0">
                <a:solidFill>
                  <a:schemeClr val="tx1"/>
                </a:solidFill>
              </a:rPr>
              <a:t>• Pollutants </a:t>
            </a:r>
          </a:p>
          <a:p>
            <a:pPr algn="just" rtl="0"/>
            <a:r>
              <a:rPr lang="en-US" sz="2800" dirty="0" smtClean="0">
                <a:solidFill>
                  <a:schemeClr val="tx1"/>
                </a:solidFill>
              </a:rPr>
              <a:t>• Root environment </a:t>
            </a:r>
          </a:p>
          <a:p>
            <a:pPr algn="just" rtl="0"/>
            <a:endParaRPr lang="ar-SA" sz="2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endParaRPr lang="ar-SA"/>
          </a:p>
        </p:txBody>
      </p:sp>
      <p:sp>
        <p:nvSpPr>
          <p:cNvPr id="3" name="عنوان 2"/>
          <p:cNvSpPr>
            <a:spLocks noGrp="1"/>
          </p:cNvSpPr>
          <p:nvPr>
            <p:ph type="title"/>
          </p:nvPr>
        </p:nvSpPr>
        <p:spPr/>
        <p:txBody>
          <a:bodyPr/>
          <a:lstStyle/>
          <a:p>
            <a:endParaRPr lang="ar-SA"/>
          </a:p>
        </p:txBody>
      </p:sp>
      <p:pic>
        <p:nvPicPr>
          <p:cNvPr id="1026" name="Picture 2" descr="Light and photosynthesis"/>
          <p:cNvPicPr>
            <a:picLocks noChangeAspect="1" noChangeArrowheads="1"/>
          </p:cNvPicPr>
          <p:nvPr/>
        </p:nvPicPr>
        <p:blipFill>
          <a:blip r:embed="rId2"/>
          <a:srcRect/>
          <a:stretch>
            <a:fillRect/>
          </a:stretch>
        </p:blipFill>
        <p:spPr bwMode="auto">
          <a:xfrm>
            <a:off x="571472" y="785794"/>
            <a:ext cx="8072494" cy="5429288"/>
          </a:xfrm>
          <a:prstGeom prst="rect">
            <a:avLst/>
          </a:prstGeom>
          <a:noFill/>
        </p:spPr>
      </p:pic>
    </p:spTree>
  </p:cSld>
  <p:clrMapOvr>
    <a:masterClrMapping/>
  </p:clrMapOvr>
  <p:transition>
    <p:wipe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endParaRPr lang="ar-SA"/>
          </a:p>
        </p:txBody>
      </p:sp>
      <p:sp>
        <p:nvSpPr>
          <p:cNvPr id="3" name="عنوان 2"/>
          <p:cNvSpPr>
            <a:spLocks noGrp="1"/>
          </p:cNvSpPr>
          <p:nvPr>
            <p:ph type="title"/>
          </p:nvPr>
        </p:nvSpPr>
        <p:spPr/>
        <p:txBody>
          <a:bodyPr/>
          <a:lstStyle/>
          <a:p>
            <a:endParaRPr lang="ar-SA"/>
          </a:p>
        </p:txBody>
      </p:sp>
      <p:pic>
        <p:nvPicPr>
          <p:cNvPr id="4" name="صورة 3" descr="http://generalhorticulture.tamu.edu/lectsupl/light/p54f1.gif"/>
          <p:cNvPicPr/>
          <p:nvPr/>
        </p:nvPicPr>
        <p:blipFill>
          <a:blip r:embed="rId2"/>
          <a:srcRect/>
          <a:stretch>
            <a:fillRect/>
          </a:stretch>
        </p:blipFill>
        <p:spPr bwMode="auto">
          <a:xfrm>
            <a:off x="500034" y="1357298"/>
            <a:ext cx="8215370" cy="4643470"/>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endParaRPr lang="ar-SA"/>
          </a:p>
        </p:txBody>
      </p:sp>
      <p:sp>
        <p:nvSpPr>
          <p:cNvPr id="3" name="عنوان 2"/>
          <p:cNvSpPr>
            <a:spLocks noGrp="1"/>
          </p:cNvSpPr>
          <p:nvPr>
            <p:ph type="title"/>
          </p:nvPr>
        </p:nvSpPr>
        <p:spPr/>
        <p:txBody>
          <a:bodyPr/>
          <a:lstStyle/>
          <a:p>
            <a:endParaRPr lang="ar-SA"/>
          </a:p>
        </p:txBody>
      </p:sp>
      <p:pic>
        <p:nvPicPr>
          <p:cNvPr id="4" name="صورة 3" descr="http://www.doctortee.com/dsu/tiftickjian/cse-img/botany/plant-phys/photosyn/sun-shade.png"/>
          <p:cNvPicPr/>
          <p:nvPr/>
        </p:nvPicPr>
        <p:blipFill>
          <a:blip r:embed="rId2"/>
          <a:srcRect/>
          <a:stretch>
            <a:fillRect/>
          </a:stretch>
        </p:blipFill>
        <p:spPr bwMode="auto">
          <a:xfrm>
            <a:off x="428596" y="1428736"/>
            <a:ext cx="8215370" cy="5143536"/>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p:txBody>
          <a:bodyPr/>
          <a:lstStyle/>
          <a:p>
            <a:endParaRPr lang="ar-SA"/>
          </a:p>
        </p:txBody>
      </p:sp>
      <p:pic>
        <p:nvPicPr>
          <p:cNvPr id="4" name="عنصر نائب للمحتوى 3" descr="http://plantsinaction.science.uq.edu.au/edition1/?q=files/imagecache/figure-thumb/Fig%2012.02_0.png"/>
          <p:cNvPicPr>
            <a:picLocks noGrp="1"/>
          </p:cNvPicPr>
          <p:nvPr>
            <p:ph idx="1"/>
          </p:nvPr>
        </p:nvPicPr>
        <p:blipFill>
          <a:blip r:embed="rId2"/>
          <a:srcRect/>
          <a:stretch>
            <a:fillRect/>
          </a:stretch>
        </p:blipFill>
        <p:spPr bwMode="auto">
          <a:xfrm>
            <a:off x="214282" y="285728"/>
            <a:ext cx="8572559" cy="6357982"/>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effect of temperature on rae of photsynthesis"/>
          <p:cNvPicPr>
            <a:picLocks noGrp="1"/>
          </p:cNvPicPr>
          <p:nvPr>
            <p:ph idx="1"/>
          </p:nvPr>
        </p:nvPicPr>
        <p:blipFill>
          <a:blip r:embed="rId3"/>
          <a:stretch>
            <a:fillRect/>
          </a:stretch>
        </p:blipFill>
        <p:spPr bwMode="auto">
          <a:xfrm>
            <a:off x="500034" y="785794"/>
            <a:ext cx="8001056" cy="5572164"/>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ln w="9525">
            <a:noFill/>
            <a:miter lim="800000"/>
            <a:headEnd/>
            <a:tailEnd/>
          </a:ln>
        </p:spPr>
      </p:pic>
      <p:sp>
        <p:nvSpPr>
          <p:cNvPr id="2" name="عنوان 1"/>
          <p:cNvSpPr>
            <a:spLocks noGrp="1"/>
          </p:cNvSpPr>
          <p:nvPr>
            <p:ph type="title"/>
          </p:nvPr>
        </p:nvSpPr>
        <p:spPr/>
        <p:txBody>
          <a:bodyPr>
            <a:noAutofit/>
          </a:bodyPr>
          <a:lstStyle/>
          <a:p>
            <a:r>
              <a:rPr lang="en-US" sz="2400" u="sng" dirty="0" smtClean="0"/>
              <a:t>Effect </a:t>
            </a:r>
            <a:r>
              <a:rPr lang="en-US" sz="2400" u="sng" dirty="0"/>
              <a:t>of Temperature on Rate of Photosynthesis</a:t>
            </a:r>
            <a:r>
              <a:rPr lang="en-US" sz="2400" dirty="0"/>
              <a:t/>
            </a:r>
            <a:br>
              <a:rPr lang="en-US" sz="2400" dirty="0"/>
            </a:br>
            <a:endParaRPr lang="ar-SA" sz="2400" dirty="0"/>
          </a:p>
        </p:txBody>
      </p:sp>
    </p:spTree>
  </p:cSld>
  <p:clrMapOvr>
    <a:masterClrMapping/>
  </p:clrMapOvr>
  <p:transition>
    <p:strips dir="l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العوامل المحددة </a:t>
            </a:r>
            <a:r>
              <a:rPr lang="en-US" dirty="0" smtClean="0">
                <a:solidFill>
                  <a:srgbClr val="FF0000"/>
                </a:solidFill>
              </a:rPr>
              <a:t>limiting factors</a:t>
            </a:r>
            <a:r>
              <a:rPr lang="ar-SA" dirty="0" smtClean="0"/>
              <a:t> </a:t>
            </a:r>
            <a:endParaRPr lang="ar-SA" dirty="0"/>
          </a:p>
        </p:txBody>
      </p:sp>
      <p:sp>
        <p:nvSpPr>
          <p:cNvPr id="3" name="عنصر نائب للمحتوى 2"/>
          <p:cNvSpPr>
            <a:spLocks noGrp="1"/>
          </p:cNvSpPr>
          <p:nvPr>
            <p:ph idx="1"/>
          </p:nvPr>
        </p:nvSpPr>
        <p:spPr/>
        <p:txBody>
          <a:bodyPr>
            <a:normAutofit fontScale="77500" lnSpcReduction="20000"/>
          </a:bodyPr>
          <a:lstStyle/>
          <a:p>
            <a:r>
              <a:rPr lang="ar-SA" dirty="0" err="1" smtClean="0"/>
              <a:t>ان</a:t>
            </a:r>
            <a:r>
              <a:rPr lang="ar-SA" dirty="0" smtClean="0"/>
              <a:t> العوامل الرئيسة التي تؤثر في عملية البناء الضوئي هي شدة </a:t>
            </a:r>
            <a:r>
              <a:rPr lang="ar-SA" dirty="0" err="1" smtClean="0"/>
              <a:t>الاضاءة</a:t>
            </a:r>
            <a:r>
              <a:rPr lang="ar-SA" dirty="0" smtClean="0"/>
              <a:t> </a:t>
            </a:r>
            <a:r>
              <a:rPr lang="ar-SA" dirty="0" err="1" smtClean="0"/>
              <a:t>وثناني</a:t>
            </a:r>
            <a:r>
              <a:rPr lang="ar-SA" dirty="0" smtClean="0"/>
              <a:t> </a:t>
            </a:r>
            <a:r>
              <a:rPr lang="ar-SA" dirty="0" err="1" smtClean="0"/>
              <a:t>اوكسيد</a:t>
            </a:r>
            <a:r>
              <a:rPr lang="ar-SA" dirty="0" smtClean="0"/>
              <a:t> الكربون ودرجة الحرارة. في سنة 1905 قام عالم </a:t>
            </a:r>
            <a:r>
              <a:rPr lang="ar-SA" dirty="0" err="1" smtClean="0"/>
              <a:t>الفسلجة</a:t>
            </a:r>
            <a:r>
              <a:rPr lang="ar-SA" dirty="0" smtClean="0"/>
              <a:t> البريطاني </a:t>
            </a:r>
            <a:r>
              <a:rPr lang="en-US" dirty="0" smtClean="0"/>
              <a:t>Blackman</a:t>
            </a:r>
            <a:r>
              <a:rPr lang="ar-SA" dirty="0" smtClean="0"/>
              <a:t> بوضع قانون العوامل العوامل المحددة </a:t>
            </a:r>
            <a:r>
              <a:rPr lang="en-US" dirty="0" smtClean="0"/>
              <a:t>Law of limiting factors</a:t>
            </a:r>
            <a:r>
              <a:rPr lang="ar-SA" dirty="0" smtClean="0"/>
              <a:t> (</a:t>
            </a:r>
            <a:r>
              <a:rPr lang="ar-SA" dirty="0" err="1" smtClean="0"/>
              <a:t>ان</a:t>
            </a:r>
            <a:r>
              <a:rPr lang="ar-SA" dirty="0" smtClean="0"/>
              <a:t> العملية الفسيولوجية تتحدد بواسطة العامل </a:t>
            </a:r>
            <a:r>
              <a:rPr lang="ar-SA" dirty="0" err="1" smtClean="0"/>
              <a:t>الاقل</a:t>
            </a:r>
            <a:r>
              <a:rPr lang="ar-SA" dirty="0" smtClean="0"/>
              <a:t> وان أي تغير في مستوى العامل المحدد فانه يؤثر في سرعة التفاعل) </a:t>
            </a:r>
            <a:r>
              <a:rPr lang="ar-SA" dirty="0" err="1" smtClean="0"/>
              <a:t>او</a:t>
            </a:r>
            <a:r>
              <a:rPr lang="ar-SA" dirty="0" smtClean="0"/>
              <a:t> عندما تكون سرعة عملية مشروطة بعدد من العوامل فان معدل العملية يكون محددا بكمية العامل </a:t>
            </a:r>
            <a:r>
              <a:rPr lang="ar-SA" dirty="0" err="1" smtClean="0"/>
              <a:t>الاقل</a:t>
            </a:r>
            <a:r>
              <a:rPr lang="ar-SA" dirty="0" smtClean="0"/>
              <a:t> فتحت ظروف ثبات جميع العوامل عدا عامل الضوء </a:t>
            </a:r>
            <a:r>
              <a:rPr lang="ar-SA" dirty="0" err="1" smtClean="0"/>
              <a:t>فاذا</a:t>
            </a:r>
            <a:r>
              <a:rPr lang="ar-SA" dirty="0" smtClean="0"/>
              <a:t> سمح لهذا العامل </a:t>
            </a:r>
            <a:r>
              <a:rPr lang="ar-SA" dirty="0" err="1" smtClean="0"/>
              <a:t>ان</a:t>
            </a:r>
            <a:r>
              <a:rPr lang="ar-SA" dirty="0" smtClean="0"/>
              <a:t> يزداد فان البناء الضوئي يزداد </a:t>
            </a:r>
            <a:r>
              <a:rPr lang="ar-SA" dirty="0" err="1" smtClean="0"/>
              <a:t>الى</a:t>
            </a:r>
            <a:r>
              <a:rPr lang="ar-SA" dirty="0" smtClean="0"/>
              <a:t> </a:t>
            </a:r>
            <a:r>
              <a:rPr lang="ar-SA" dirty="0" err="1" smtClean="0"/>
              <a:t>ان</a:t>
            </a:r>
            <a:r>
              <a:rPr lang="ar-SA" dirty="0" smtClean="0"/>
              <a:t> يصبح عامل </a:t>
            </a:r>
            <a:r>
              <a:rPr lang="ar-SA" dirty="0" err="1" smtClean="0"/>
              <a:t>اخر</a:t>
            </a:r>
            <a:r>
              <a:rPr lang="ar-SA" dirty="0" smtClean="0"/>
              <a:t> </a:t>
            </a:r>
            <a:r>
              <a:rPr lang="en-US" dirty="0" smtClean="0"/>
              <a:t>(CO2) </a:t>
            </a:r>
            <a:r>
              <a:rPr lang="ar-SA" dirty="0" smtClean="0"/>
              <a:t> محددا </a:t>
            </a:r>
            <a:r>
              <a:rPr lang="ar-SA" dirty="0" err="1" smtClean="0"/>
              <a:t>ولايزيد</a:t>
            </a:r>
            <a:r>
              <a:rPr lang="ar-SA" dirty="0" smtClean="0"/>
              <a:t> </a:t>
            </a:r>
            <a:r>
              <a:rPr lang="ar-SA" dirty="0" err="1" smtClean="0"/>
              <a:t>اضافة</a:t>
            </a:r>
            <a:r>
              <a:rPr lang="ar-SA" dirty="0" smtClean="0"/>
              <a:t> الضوء أي </a:t>
            </a:r>
            <a:r>
              <a:rPr lang="ar-SA" dirty="0" err="1" smtClean="0"/>
              <a:t>تاثير</a:t>
            </a:r>
            <a:r>
              <a:rPr lang="ar-SA" dirty="0" smtClean="0"/>
              <a:t> على عملية البناء الضوئي  ويبقى المنحنى </a:t>
            </a:r>
            <a:r>
              <a:rPr lang="ar-SA" dirty="0" err="1" smtClean="0"/>
              <a:t>افقي</a:t>
            </a:r>
            <a:endParaRPr lang="ar-SA" dirty="0" smtClean="0"/>
          </a:p>
          <a:p>
            <a:r>
              <a:rPr lang="ar-SA" dirty="0" err="1" smtClean="0"/>
              <a:t>واذا</a:t>
            </a:r>
            <a:r>
              <a:rPr lang="ar-SA" dirty="0" smtClean="0"/>
              <a:t> زاد </a:t>
            </a:r>
            <a:r>
              <a:rPr lang="en-US" dirty="0" smtClean="0"/>
              <a:t>(CO2) </a:t>
            </a:r>
            <a:r>
              <a:rPr lang="ar-SA" dirty="0" smtClean="0"/>
              <a:t> تزداد عملية البناء الضوئي مع كل زيادة في </a:t>
            </a:r>
            <a:r>
              <a:rPr lang="en-US" dirty="0" smtClean="0"/>
              <a:t>(CO2) </a:t>
            </a:r>
            <a:r>
              <a:rPr lang="ar-SA" dirty="0" smtClean="0"/>
              <a:t> </a:t>
            </a:r>
            <a:r>
              <a:rPr lang="ar-SA" dirty="0" err="1" smtClean="0"/>
              <a:t>الى</a:t>
            </a:r>
            <a:r>
              <a:rPr lang="ar-SA" dirty="0" smtClean="0"/>
              <a:t> </a:t>
            </a:r>
            <a:r>
              <a:rPr lang="ar-SA" dirty="0" err="1" smtClean="0"/>
              <a:t>ان</a:t>
            </a:r>
            <a:r>
              <a:rPr lang="ar-SA" dirty="0" smtClean="0"/>
              <a:t> يأتي عامل </a:t>
            </a:r>
            <a:r>
              <a:rPr lang="ar-SA" dirty="0" err="1" smtClean="0"/>
              <a:t>اخر</a:t>
            </a:r>
            <a:r>
              <a:rPr lang="ar-SA" dirty="0" smtClean="0"/>
              <a:t> محدد مثل درجة الحرارة. فان زيادة  درجة الحرارة يكون لها </a:t>
            </a:r>
            <a:r>
              <a:rPr lang="ar-SA" dirty="0" err="1" smtClean="0"/>
              <a:t>تاثير</a:t>
            </a:r>
            <a:r>
              <a:rPr lang="ar-SA" dirty="0" smtClean="0"/>
              <a:t> اكبر للوصول </a:t>
            </a:r>
            <a:r>
              <a:rPr lang="ar-SA" dirty="0" err="1" smtClean="0"/>
              <a:t>الى</a:t>
            </a:r>
            <a:r>
              <a:rPr lang="ar-SA" dirty="0" smtClean="0"/>
              <a:t> زيادة في سرعة عملية البناء الضوئي</a:t>
            </a:r>
            <a:endParaRPr lang="ar-SA"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عنصر نائب للمحتوى 3"/>
          <p:cNvPicPr>
            <a:picLocks/>
          </p:cNvPicPr>
          <p:nvPr/>
        </p:nvPicPr>
        <p:blipFill>
          <a:blip r:embed="rId2"/>
          <a:srcRect/>
          <a:stretch>
            <a:fillRect/>
          </a:stretch>
        </p:blipFill>
        <p:spPr bwMode="auto">
          <a:xfrm>
            <a:off x="500034" y="2643182"/>
            <a:ext cx="6948000" cy="2970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5" name="عنصر نائب للمحتوى 4"/>
          <p:cNvSpPr>
            <a:spLocks noGrp="1"/>
          </p:cNvSpPr>
          <p:nvPr>
            <p:ph idx="1"/>
          </p:nvPr>
        </p:nvSpPr>
        <p:spPr/>
        <p:txBody>
          <a:bodyPr/>
          <a:lstStyle/>
          <a:p>
            <a:endParaRPr lang="ar-SA" dirty="0"/>
          </a:p>
        </p:txBody>
      </p:sp>
      <p:pic>
        <p:nvPicPr>
          <p:cNvPr id="6" name="صورة 5" descr="D:\Determination of Limiting Factors of Photosynthegufhssis_files\CO2temp.png"/>
          <p:cNvPicPr/>
          <p:nvPr/>
        </p:nvPicPr>
        <p:blipFill>
          <a:blip r:embed="rId2"/>
          <a:srcRect/>
          <a:stretch>
            <a:fillRect/>
          </a:stretch>
        </p:blipFill>
        <p:spPr bwMode="auto">
          <a:xfrm>
            <a:off x="2520315" y="1828800"/>
            <a:ext cx="4103370" cy="32004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endParaRPr lang="ar-SA" dirty="0" smtClean="0"/>
          </a:p>
          <a:p>
            <a:endParaRPr lang="ar-SA" dirty="0"/>
          </a:p>
          <a:p>
            <a:endParaRPr lang="ar-SA" dirty="0" smtClean="0"/>
          </a:p>
          <a:p>
            <a:endParaRPr lang="ar-SA" dirty="0"/>
          </a:p>
          <a:p>
            <a:endParaRPr lang="ar-SA" dirty="0" smtClean="0"/>
          </a:p>
          <a:p>
            <a:endParaRPr lang="ar-SA" dirty="0"/>
          </a:p>
          <a:p>
            <a:r>
              <a:rPr lang="ar-SA" dirty="0" smtClean="0"/>
              <a:t>                                                      </a:t>
            </a:r>
            <a:r>
              <a:rPr lang="en-US" sz="1200" u="sng" dirty="0"/>
              <a:t>Light Intensity</a:t>
            </a:r>
            <a:endParaRPr lang="en-US" dirty="0"/>
          </a:p>
          <a:p>
            <a:endParaRPr lang="ar-SA" dirty="0"/>
          </a:p>
        </p:txBody>
      </p:sp>
      <p:sp>
        <p:nvSpPr>
          <p:cNvPr id="2" name="عنوان 1"/>
          <p:cNvSpPr>
            <a:spLocks noGrp="1"/>
          </p:cNvSpPr>
          <p:nvPr>
            <p:ph type="title"/>
          </p:nvPr>
        </p:nvSpPr>
        <p:spPr/>
        <p:txBody>
          <a:bodyPr>
            <a:noAutofit/>
          </a:bodyPr>
          <a:lstStyle/>
          <a:p>
            <a:r>
              <a:rPr lang="en-US" sz="2800" dirty="0" smtClean="0"/>
              <a:t>different concentrations of carbon dioxide  affect the rate of photosynthesis.</a:t>
            </a:r>
            <a:endParaRPr lang="en-US" sz="2800" dirty="0"/>
          </a:p>
        </p:txBody>
      </p:sp>
      <p:pic>
        <p:nvPicPr>
          <p:cNvPr id="26626" name="Picture 2" descr="http://images.tutorvista.com/content/nutrition/light-intensity-verus-carbondioxide.jpeg"/>
          <p:cNvPicPr>
            <a:picLocks noChangeAspect="1" noChangeArrowheads="1"/>
          </p:cNvPicPr>
          <p:nvPr/>
        </p:nvPicPr>
        <p:blipFill>
          <a:blip r:embed="rId2"/>
          <a:srcRect/>
          <a:stretch>
            <a:fillRect/>
          </a:stretch>
        </p:blipFill>
        <p:spPr bwMode="auto">
          <a:xfrm>
            <a:off x="214282" y="1285860"/>
            <a:ext cx="8072494" cy="5143536"/>
          </a:xfrm>
          <a:prstGeom prst="rect">
            <a:avLst/>
          </a:prstGeom>
          <a:noFill/>
        </p:spPr>
      </p:pic>
    </p:spTree>
  </p:cSld>
  <p:clrMapOvr>
    <a:masterClrMapping/>
  </p:clrMapOvr>
  <p:transition>
    <p:strips dir="l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00034" y="1142984"/>
            <a:ext cx="7772400" cy="584195"/>
          </a:xfrm>
          <a:solidFill>
            <a:schemeClr val="accent3">
              <a:lumMod val="60000"/>
              <a:lumOff val="40000"/>
            </a:schemeClr>
          </a:solidFill>
        </p:spPr>
        <p:txBody>
          <a:bodyPr>
            <a:normAutofit fontScale="90000"/>
          </a:bodyPr>
          <a:lstStyle/>
          <a:p>
            <a:r>
              <a:rPr lang="en-US" dirty="0" smtClean="0">
                <a:solidFill>
                  <a:srgbClr val="FF0000"/>
                </a:solidFill>
              </a:rPr>
              <a:t>light</a:t>
            </a:r>
            <a:endParaRPr lang="ar-SA" dirty="0">
              <a:solidFill>
                <a:srgbClr val="FF0000"/>
              </a:solidFill>
            </a:endParaRPr>
          </a:p>
        </p:txBody>
      </p:sp>
      <p:sp>
        <p:nvSpPr>
          <p:cNvPr id="3" name="عنوان فرعي 2"/>
          <p:cNvSpPr>
            <a:spLocks noGrp="1"/>
          </p:cNvSpPr>
          <p:nvPr>
            <p:ph type="subTitle" idx="1"/>
          </p:nvPr>
        </p:nvSpPr>
        <p:spPr>
          <a:xfrm>
            <a:off x="1371600" y="2000240"/>
            <a:ext cx="6400800" cy="3638560"/>
          </a:xfrm>
        </p:spPr>
        <p:txBody>
          <a:bodyPr>
            <a:normAutofit/>
          </a:bodyPr>
          <a:lstStyle/>
          <a:p>
            <a:pPr algn="just"/>
            <a:r>
              <a:rPr lang="ar-SA" dirty="0">
                <a:solidFill>
                  <a:schemeClr val="tx1"/>
                </a:solidFill>
              </a:rPr>
              <a:t>الضوء </a:t>
            </a:r>
            <a:r>
              <a:rPr lang="ar-SA" dirty="0" err="1" smtClean="0">
                <a:solidFill>
                  <a:schemeClr val="tx1"/>
                </a:solidFill>
              </a:rPr>
              <a:t>للانسان</a:t>
            </a:r>
            <a:r>
              <a:rPr lang="ar-SA" dirty="0" smtClean="0">
                <a:solidFill>
                  <a:schemeClr val="tx1"/>
                </a:solidFill>
              </a:rPr>
              <a:t>  </a:t>
            </a:r>
            <a:r>
              <a:rPr lang="en-US" dirty="0" smtClean="0">
                <a:solidFill>
                  <a:schemeClr val="tx1"/>
                </a:solidFill>
              </a:rPr>
              <a:t>Light </a:t>
            </a:r>
            <a:r>
              <a:rPr lang="en-US" dirty="0">
                <a:solidFill>
                  <a:schemeClr val="tx1"/>
                </a:solidFill>
              </a:rPr>
              <a:t>to humans </a:t>
            </a:r>
            <a:r>
              <a:rPr lang="ar-SA" dirty="0" smtClean="0">
                <a:solidFill>
                  <a:schemeClr val="tx1"/>
                </a:solidFill>
              </a:rPr>
              <a:t> هو </a:t>
            </a:r>
            <a:r>
              <a:rPr lang="ar-SA" dirty="0" err="1" smtClean="0">
                <a:solidFill>
                  <a:schemeClr val="tx1"/>
                </a:solidFill>
              </a:rPr>
              <a:t>اشعاع</a:t>
            </a:r>
            <a:r>
              <a:rPr lang="ar-SA" dirty="0" smtClean="0">
                <a:solidFill>
                  <a:schemeClr val="tx1"/>
                </a:solidFill>
              </a:rPr>
              <a:t>  </a:t>
            </a:r>
            <a:r>
              <a:rPr lang="ar-SA" dirty="0">
                <a:solidFill>
                  <a:schemeClr val="tx1"/>
                </a:solidFill>
              </a:rPr>
              <a:t>الكهرومغناطيسي يمكن للعين </a:t>
            </a:r>
            <a:r>
              <a:rPr lang="ar-SA" dirty="0" err="1">
                <a:solidFill>
                  <a:schemeClr val="tx1"/>
                </a:solidFill>
              </a:rPr>
              <a:t>ان</a:t>
            </a:r>
            <a:r>
              <a:rPr lang="ar-SA" dirty="0">
                <a:solidFill>
                  <a:schemeClr val="tx1"/>
                </a:solidFill>
              </a:rPr>
              <a:t> تراه.</a:t>
            </a:r>
            <a:endParaRPr lang="en-US" dirty="0">
              <a:solidFill>
                <a:schemeClr val="tx1"/>
              </a:solidFill>
            </a:endParaRPr>
          </a:p>
          <a:p>
            <a:pPr algn="just"/>
            <a:r>
              <a:rPr lang="ar-SA" dirty="0" smtClean="0">
                <a:solidFill>
                  <a:schemeClr val="tx1"/>
                </a:solidFill>
              </a:rPr>
              <a:t>الضوء </a:t>
            </a:r>
            <a:r>
              <a:rPr lang="ar-SA" dirty="0" smtClean="0">
                <a:solidFill>
                  <a:schemeClr val="tx1"/>
                </a:solidFill>
              </a:rPr>
              <a:t>للنبات </a:t>
            </a:r>
            <a:r>
              <a:rPr lang="en-US" dirty="0" smtClean="0">
                <a:solidFill>
                  <a:schemeClr val="tx1"/>
                </a:solidFill>
              </a:rPr>
              <a:t>Light </a:t>
            </a:r>
            <a:r>
              <a:rPr lang="en-US" dirty="0">
                <a:solidFill>
                  <a:schemeClr val="tx1"/>
                </a:solidFill>
              </a:rPr>
              <a:t>to plants</a:t>
            </a:r>
            <a:r>
              <a:rPr lang="ar-SA" dirty="0" smtClean="0">
                <a:solidFill>
                  <a:schemeClr val="tx1"/>
                </a:solidFill>
              </a:rPr>
              <a:t>: </a:t>
            </a:r>
            <a:r>
              <a:rPr lang="ar-SA" dirty="0">
                <a:solidFill>
                  <a:schemeClr val="tx1"/>
                </a:solidFill>
              </a:rPr>
              <a:t>هو كل </a:t>
            </a:r>
            <a:r>
              <a:rPr lang="ar-SA" dirty="0" err="1">
                <a:solidFill>
                  <a:schemeClr val="tx1"/>
                </a:solidFill>
              </a:rPr>
              <a:t>الاشعاع</a:t>
            </a:r>
            <a:r>
              <a:rPr lang="ar-SA" dirty="0">
                <a:solidFill>
                  <a:schemeClr val="tx1"/>
                </a:solidFill>
              </a:rPr>
              <a:t> الكهرومغناطيسي بما في ذلك الضوء المرئي وكذلك الموجات التي </a:t>
            </a:r>
            <a:r>
              <a:rPr lang="ar-SA" dirty="0" err="1" smtClean="0">
                <a:solidFill>
                  <a:schemeClr val="tx1"/>
                </a:solidFill>
              </a:rPr>
              <a:t>لايراها</a:t>
            </a:r>
            <a:r>
              <a:rPr lang="ar-SA" dirty="0" smtClean="0">
                <a:solidFill>
                  <a:schemeClr val="tx1"/>
                </a:solidFill>
              </a:rPr>
              <a:t> </a:t>
            </a:r>
            <a:r>
              <a:rPr lang="ar-SA" dirty="0" err="1">
                <a:solidFill>
                  <a:schemeClr val="tx1"/>
                </a:solidFill>
              </a:rPr>
              <a:t>الانسان</a:t>
            </a:r>
            <a:r>
              <a:rPr lang="ar-SA" dirty="0">
                <a:solidFill>
                  <a:schemeClr val="tx1"/>
                </a:solidFill>
              </a:rPr>
              <a:t> مثل </a:t>
            </a:r>
            <a:r>
              <a:rPr lang="ar-SA" dirty="0" smtClean="0">
                <a:solidFill>
                  <a:schemeClr val="tx1"/>
                </a:solidFill>
              </a:rPr>
              <a:t>الأشعة </a:t>
            </a:r>
            <a:r>
              <a:rPr lang="ar-SA" dirty="0">
                <a:solidFill>
                  <a:schemeClr val="tx1"/>
                </a:solidFill>
              </a:rPr>
              <a:t>فوق البنفسجية </a:t>
            </a:r>
            <a:r>
              <a:rPr lang="ar-SA" dirty="0" smtClean="0">
                <a:solidFill>
                  <a:schemeClr val="tx1"/>
                </a:solidFill>
              </a:rPr>
              <a:t>والأشعة </a:t>
            </a:r>
            <a:r>
              <a:rPr lang="ar-SA" dirty="0">
                <a:solidFill>
                  <a:schemeClr val="tx1"/>
                </a:solidFill>
              </a:rPr>
              <a:t>تحت الحمراء.</a:t>
            </a:r>
            <a:endParaRPr lang="en-US" dirty="0">
              <a:solidFill>
                <a:schemeClr val="tx1"/>
              </a:solidFill>
            </a:endParaRPr>
          </a:p>
          <a:p>
            <a:endParaRPr lang="ar-SA"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Light</a:t>
            </a:r>
            <a:endParaRPr lang="ar-SA" dirty="0"/>
          </a:p>
        </p:txBody>
      </p:sp>
      <p:sp>
        <p:nvSpPr>
          <p:cNvPr id="3" name="عنصر نائب للمحتوى 2"/>
          <p:cNvSpPr>
            <a:spLocks noGrp="1"/>
          </p:cNvSpPr>
          <p:nvPr>
            <p:ph idx="1"/>
          </p:nvPr>
        </p:nvSpPr>
        <p:spPr/>
        <p:txBody>
          <a:bodyPr>
            <a:normAutofit fontScale="70000" lnSpcReduction="20000"/>
          </a:bodyPr>
          <a:lstStyle/>
          <a:p>
            <a:pPr algn="l">
              <a:buClr>
                <a:srgbClr val="C00000"/>
              </a:buClr>
              <a:buFont typeface="Wingdings" pitchFamily="2" charset="2"/>
              <a:buChar char="q"/>
            </a:pPr>
            <a:r>
              <a:rPr lang="ar-SA" dirty="0" smtClean="0"/>
              <a:t>الضوء المرئي</a:t>
            </a:r>
            <a:r>
              <a:rPr lang="en-US" dirty="0" smtClean="0"/>
              <a:t>   • </a:t>
            </a:r>
            <a:r>
              <a:rPr lang="en-US" dirty="0" smtClean="0">
                <a:solidFill>
                  <a:srgbClr val="003399"/>
                </a:solidFill>
              </a:rPr>
              <a:t>Visible Light (380-780 nm)</a:t>
            </a:r>
            <a:r>
              <a:rPr lang="en-US" dirty="0" smtClean="0"/>
              <a:t> </a:t>
            </a:r>
          </a:p>
          <a:p>
            <a:pPr algn="l">
              <a:buNone/>
            </a:pPr>
            <a:r>
              <a:rPr lang="en-US" dirty="0" smtClean="0"/>
              <a:t>• Essential energy for development and growth </a:t>
            </a:r>
          </a:p>
          <a:p>
            <a:pPr algn="l">
              <a:buNone/>
            </a:pPr>
            <a:r>
              <a:rPr lang="en-US" dirty="0" smtClean="0"/>
              <a:t>•</a:t>
            </a:r>
          </a:p>
          <a:p>
            <a:pPr algn="l">
              <a:buNone/>
            </a:pPr>
            <a:r>
              <a:rPr lang="en-US" dirty="0" smtClean="0"/>
              <a:t> Photosynthetic Active Radiation (PAR) (400-700 nm) </a:t>
            </a:r>
            <a:r>
              <a:rPr lang="ar-SA" b="1" dirty="0" smtClean="0"/>
              <a:t>اﻻﺸﻌﺎع اﻟﻀوﺌﻲ</a:t>
            </a:r>
            <a:r>
              <a:rPr lang="ar-SA" dirty="0" smtClean="0"/>
              <a:t> اﻟﻔﻌﺎﻝ ﻓﻲ البناء </a:t>
            </a:r>
            <a:r>
              <a:rPr lang="ar-SA" b="1" dirty="0" smtClean="0"/>
              <a:t>اﻟﻀوﺌﻲ</a:t>
            </a:r>
            <a:endParaRPr lang="en-US" dirty="0" smtClean="0"/>
          </a:p>
          <a:p>
            <a:pPr algn="l">
              <a:buNone/>
            </a:pPr>
            <a:r>
              <a:rPr lang="en-US" dirty="0" smtClean="0"/>
              <a:t>• Intensity, duration, and spectral distribution affect plant </a:t>
            </a:r>
            <a:r>
              <a:rPr lang="ar-SA" dirty="0" smtClean="0"/>
              <a:t> (توزيع الطيف)</a:t>
            </a:r>
            <a:r>
              <a:rPr lang="en-US" dirty="0" smtClean="0"/>
              <a:t>response. </a:t>
            </a:r>
          </a:p>
          <a:p>
            <a:pPr algn="l">
              <a:buClr>
                <a:srgbClr val="C00000"/>
              </a:buClr>
              <a:buFont typeface="Wingdings" pitchFamily="2" charset="2"/>
              <a:buChar char="q"/>
            </a:pPr>
            <a:r>
              <a:rPr lang="en-US" dirty="0" smtClean="0">
                <a:solidFill>
                  <a:srgbClr val="003399"/>
                </a:solidFill>
              </a:rPr>
              <a:t>• UV (Ultraviolet  )Light (280-380 nm) </a:t>
            </a:r>
          </a:p>
          <a:p>
            <a:pPr algn="l">
              <a:buNone/>
            </a:pPr>
            <a:r>
              <a:rPr lang="en-US" dirty="0" smtClean="0"/>
              <a:t>• Generally detrimental to plants </a:t>
            </a:r>
          </a:p>
          <a:p>
            <a:pPr algn="r" rtl="0">
              <a:buClr>
                <a:srgbClr val="C00000"/>
              </a:buClr>
              <a:buFont typeface="Wingdings" pitchFamily="2" charset="2"/>
              <a:buChar char="q"/>
            </a:pPr>
            <a:r>
              <a:rPr lang="en-US" dirty="0" smtClean="0">
                <a:solidFill>
                  <a:srgbClr val="003399"/>
                </a:solidFill>
              </a:rPr>
              <a:t>• NIR (Near-infrared )(780-1400 nm) </a:t>
            </a:r>
            <a:r>
              <a:rPr lang="ar-SA" dirty="0" smtClean="0">
                <a:solidFill>
                  <a:srgbClr val="003399"/>
                </a:solidFill>
              </a:rPr>
              <a:t>المنطقة القريبة من </a:t>
            </a:r>
            <a:r>
              <a:rPr lang="ar-SA" dirty="0" err="1" smtClean="0">
                <a:solidFill>
                  <a:srgbClr val="003399"/>
                </a:solidFill>
              </a:rPr>
              <a:t>الاشعة</a:t>
            </a:r>
            <a:r>
              <a:rPr lang="ar-SA" dirty="0" smtClean="0">
                <a:solidFill>
                  <a:srgbClr val="003399"/>
                </a:solidFill>
              </a:rPr>
              <a:t> تحت الحمراء</a:t>
            </a:r>
            <a:r>
              <a:rPr lang="en-US" dirty="0" smtClean="0">
                <a:solidFill>
                  <a:srgbClr val="003399"/>
                </a:solidFill>
              </a:rPr>
              <a:t> </a:t>
            </a:r>
          </a:p>
          <a:p>
            <a:pPr algn="l">
              <a:buNone/>
            </a:pPr>
            <a:r>
              <a:rPr lang="en-US" dirty="0" smtClean="0"/>
              <a:t>• Increases crop and greenhouse temperature </a:t>
            </a:r>
          </a:p>
          <a:p>
            <a:pPr algn="l">
              <a:buNone/>
            </a:pPr>
            <a:r>
              <a:rPr lang="en-US" dirty="0" smtClean="0"/>
              <a:t>• Desirable during winter, undesired during summer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a:r>
              <a:rPr lang="en-US" b="1" dirty="0"/>
              <a:t>wavelength </a:t>
            </a:r>
            <a:r>
              <a:rPr lang="en-US" dirty="0"/>
              <a:t>-- way to measure and describe the photon of light</a:t>
            </a:r>
          </a:p>
        </p:txBody>
      </p:sp>
      <p:sp>
        <p:nvSpPr>
          <p:cNvPr id="3" name="عنصر نائب للمحتوى 2"/>
          <p:cNvSpPr>
            <a:spLocks noGrp="1"/>
          </p:cNvSpPr>
          <p:nvPr>
            <p:ph idx="1"/>
          </p:nvPr>
        </p:nvSpPr>
        <p:spPr/>
        <p:txBody>
          <a:bodyPr/>
          <a:lstStyle/>
          <a:p>
            <a:r>
              <a:rPr lang="ar-SA" dirty="0"/>
              <a:t>وسيلة لقياس ووصف </a:t>
            </a:r>
            <a:r>
              <a:rPr lang="ar-SA" dirty="0" err="1"/>
              <a:t>فوتون</a:t>
            </a:r>
            <a:r>
              <a:rPr lang="ar-SA" dirty="0"/>
              <a:t> </a:t>
            </a:r>
            <a:r>
              <a:rPr lang="ar-SA" dirty="0" smtClean="0"/>
              <a:t>الضوء</a:t>
            </a:r>
          </a:p>
          <a:p>
            <a:r>
              <a:rPr lang="en-US" b="1" dirty="0"/>
              <a:t>waveband </a:t>
            </a:r>
            <a:r>
              <a:rPr lang="en-US" dirty="0"/>
              <a:t>-- a grouping of wavelengths; PAR is a waveband from 400 to 700 nm</a:t>
            </a:r>
          </a:p>
          <a:p>
            <a:r>
              <a:rPr lang="ar-SA" dirty="0" smtClean="0"/>
              <a:t>الحزمة </a:t>
            </a:r>
            <a:r>
              <a:rPr lang="ar-SA" dirty="0" err="1" smtClean="0"/>
              <a:t>الموجية</a:t>
            </a:r>
            <a:r>
              <a:rPr lang="ar-SA" dirty="0" smtClean="0"/>
              <a:t> وهي مجموعة من </a:t>
            </a:r>
            <a:r>
              <a:rPr lang="ar-SA" dirty="0" err="1" smtClean="0"/>
              <a:t>الاطوال</a:t>
            </a:r>
            <a:r>
              <a:rPr lang="ar-SA" dirty="0" smtClean="0"/>
              <a:t> </a:t>
            </a:r>
            <a:r>
              <a:rPr lang="ar-SA" dirty="0" err="1" smtClean="0"/>
              <a:t>الموجية</a:t>
            </a:r>
            <a:r>
              <a:rPr lang="ar-SA" dirty="0" smtClean="0"/>
              <a:t> فالحزمة </a:t>
            </a:r>
            <a:r>
              <a:rPr lang="ar-SA" dirty="0" err="1" smtClean="0"/>
              <a:t>الموجية</a:t>
            </a:r>
            <a:r>
              <a:rPr lang="ar-SA" dirty="0" smtClean="0"/>
              <a:t> التي تستخدم في عملية البناء الضوئي هي 400-700نانومتر</a:t>
            </a:r>
          </a:p>
          <a:p>
            <a:r>
              <a:rPr lang="ar-SA" dirty="0" smtClean="0"/>
              <a:t> </a:t>
            </a:r>
            <a:r>
              <a:rPr lang="en-US" dirty="0" smtClean="0"/>
              <a:t> PAR</a:t>
            </a:r>
            <a:r>
              <a:rPr lang="ar-SA" dirty="0" smtClean="0"/>
              <a:t> </a:t>
            </a:r>
            <a:r>
              <a:rPr lang="en-US" dirty="0" err="1"/>
              <a:t>Photosynthetically</a:t>
            </a:r>
            <a:r>
              <a:rPr lang="en-US" dirty="0"/>
              <a:t> Active Radiation</a:t>
            </a:r>
            <a:r>
              <a:rPr lang="ar-SA" dirty="0" smtClean="0"/>
              <a:t>  </a:t>
            </a:r>
            <a:r>
              <a:rPr lang="en-US" dirty="0" smtClean="0"/>
              <a:t>400-700 </a:t>
            </a:r>
            <a:r>
              <a:rPr lang="en-US" dirty="0"/>
              <a:t>nm</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r>
              <a:rPr lang="en-US" b="1" dirty="0"/>
              <a:t>nm or nanometer </a:t>
            </a:r>
            <a:r>
              <a:rPr lang="en-US" dirty="0"/>
              <a:t>-- unit of measure of </a:t>
            </a:r>
            <a:r>
              <a:rPr lang="en-US" dirty="0" smtClean="0"/>
              <a:t>the wavelength of light; one billionth of a meter  </a:t>
            </a:r>
            <a:r>
              <a:rPr lang="ar-SA" dirty="0" smtClean="0"/>
              <a:t> </a:t>
            </a:r>
          </a:p>
          <a:p>
            <a:r>
              <a:rPr lang="en-US" dirty="0" smtClean="0"/>
              <a:t>or equal to one thousand-millionth of a meter,  It can be written as 1 m / 1,000,000,000</a:t>
            </a:r>
            <a:endParaRPr lang="ar-SA" dirty="0" smtClean="0"/>
          </a:p>
          <a:p>
            <a:r>
              <a:rPr lang="ar-SA" dirty="0" err="1" smtClean="0"/>
              <a:t>النانومتر</a:t>
            </a:r>
            <a:r>
              <a:rPr lang="en-US" b="1" dirty="0" smtClean="0"/>
              <a:t> nm or nanometer</a:t>
            </a:r>
            <a:r>
              <a:rPr lang="ar-SA" dirty="0" smtClean="0"/>
              <a:t> هو وحدة لقياس طول الموجة الضوئية وتساوي   </a:t>
            </a:r>
            <a:r>
              <a:rPr lang="en-US" dirty="0" smtClean="0"/>
              <a:t>1 / 1,000,000,000</a:t>
            </a:r>
            <a:r>
              <a:rPr lang="ar-SA" dirty="0" smtClean="0"/>
              <a:t> متر</a:t>
            </a:r>
            <a:endParaRPr lang="en-US" dirty="0"/>
          </a:p>
          <a:p>
            <a:r>
              <a:rPr lang="en-US" dirty="0" smtClean="0"/>
              <a:t> </a:t>
            </a:r>
            <a:endParaRPr lang="en-US" dirty="0"/>
          </a:p>
          <a:p>
            <a:endParaRPr lang="ar-SA"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r>
              <a:rPr lang="en-US" b="1" dirty="0" smtClean="0"/>
              <a:t>Transmittance </a:t>
            </a:r>
            <a:r>
              <a:rPr lang="en-US" dirty="0" smtClean="0"/>
              <a:t>-- ratio of transmitted radiant energy to that incident</a:t>
            </a:r>
          </a:p>
          <a:p>
            <a:r>
              <a:rPr lang="ar-SA" dirty="0" err="1" smtClean="0"/>
              <a:t>النفاذية</a:t>
            </a:r>
            <a:r>
              <a:rPr lang="ar-SA" dirty="0" smtClean="0"/>
              <a:t> : نسبة الضوء النافذ </a:t>
            </a:r>
            <a:r>
              <a:rPr lang="ar-SA" dirty="0" err="1" smtClean="0"/>
              <a:t>الى</a:t>
            </a:r>
            <a:r>
              <a:rPr lang="ar-SA" dirty="0" smtClean="0"/>
              <a:t> الضوء الساقط</a:t>
            </a:r>
          </a:p>
          <a:p>
            <a:endParaRPr lang="ar-SA" dirty="0" smtClean="0"/>
          </a:p>
          <a:p>
            <a:endParaRPr lang="ar-SA" dirty="0"/>
          </a:p>
        </p:txBody>
      </p:sp>
      <p:pic>
        <p:nvPicPr>
          <p:cNvPr id="4" name="صورة 3"/>
          <p:cNvPicPr/>
          <p:nvPr/>
        </p:nvPicPr>
        <p:blipFill>
          <a:blip r:embed="rId2"/>
          <a:srcRect/>
          <a:stretch>
            <a:fillRect/>
          </a:stretch>
        </p:blipFill>
        <p:spPr bwMode="auto">
          <a:xfrm>
            <a:off x="2357422" y="4429132"/>
            <a:ext cx="4143375" cy="504825"/>
          </a:xfrm>
          <a:prstGeom prst="rect">
            <a:avLst/>
          </a:prstGeom>
          <a:noFill/>
          <a:ln w="9525">
            <a:noFill/>
            <a:miter lim="800000"/>
            <a:headEnd/>
            <a:tailEnd/>
          </a:ln>
        </p:spPr>
      </p:pic>
      <p:sp>
        <p:nvSpPr>
          <p:cNvPr id="5" name="مستطيل 4"/>
          <p:cNvSpPr/>
          <p:nvPr/>
        </p:nvSpPr>
        <p:spPr>
          <a:xfrm>
            <a:off x="928662" y="5143512"/>
            <a:ext cx="7500990" cy="646331"/>
          </a:xfrm>
          <a:prstGeom prst="rect">
            <a:avLst/>
          </a:prstGeom>
        </p:spPr>
        <p:txBody>
          <a:bodyPr wrap="square">
            <a:spAutoFit/>
          </a:bodyPr>
          <a:lstStyle/>
          <a:p>
            <a:r>
              <a:rPr lang="ar-SA" dirty="0" smtClean="0"/>
              <a:t>أي </a:t>
            </a:r>
            <a:r>
              <a:rPr lang="ar-SA" dirty="0" err="1" smtClean="0"/>
              <a:t>انها</a:t>
            </a:r>
            <a:r>
              <a:rPr lang="ar-SA" dirty="0" smtClean="0"/>
              <a:t> خاصية فيزيائية لمادة الغطاء وتعرف النسبة بين كمية الضوء تحت الغطاء </a:t>
            </a:r>
            <a:r>
              <a:rPr lang="en-US" dirty="0" smtClean="0"/>
              <a:t>I </a:t>
            </a:r>
            <a:r>
              <a:rPr lang="ar-SA" dirty="0" smtClean="0"/>
              <a:t> </a:t>
            </a:r>
            <a:r>
              <a:rPr lang="ar-SA" dirty="0" err="1" smtClean="0"/>
              <a:t>الى</a:t>
            </a:r>
            <a:r>
              <a:rPr lang="ar-SA" dirty="0" smtClean="0"/>
              <a:t> كمية الضوء </a:t>
            </a:r>
            <a:r>
              <a:rPr lang="ar-SA" dirty="0" err="1" smtClean="0"/>
              <a:t>اعلى</a:t>
            </a:r>
            <a:r>
              <a:rPr lang="ar-SA" dirty="0" smtClean="0"/>
              <a:t> الغطاء في نفس طول الموجه</a:t>
            </a:r>
            <a:endParaRPr lang="ar-SA"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85000" lnSpcReduction="20000"/>
          </a:bodyPr>
          <a:lstStyle/>
          <a:p>
            <a:pPr algn="l"/>
            <a:r>
              <a:rPr lang="en-US" dirty="0" smtClean="0"/>
              <a:t>Absorbance :ratio </a:t>
            </a:r>
            <a:r>
              <a:rPr lang="en-US" dirty="0"/>
              <a:t>of the absorbed radiant energy to that </a:t>
            </a:r>
            <a:r>
              <a:rPr lang="en-US" dirty="0" smtClean="0"/>
              <a:t>incident</a:t>
            </a:r>
          </a:p>
          <a:p>
            <a:r>
              <a:rPr lang="ar-SA" dirty="0"/>
              <a:t>النسبة بين طاقة </a:t>
            </a:r>
            <a:r>
              <a:rPr lang="ar-SA" dirty="0" err="1"/>
              <a:t>الاشعاع</a:t>
            </a:r>
            <a:r>
              <a:rPr lang="ar-SA" dirty="0"/>
              <a:t> الممتصة </a:t>
            </a:r>
            <a:r>
              <a:rPr lang="ar-SA" dirty="0" err="1"/>
              <a:t>الى</a:t>
            </a:r>
            <a:r>
              <a:rPr lang="ar-SA" dirty="0"/>
              <a:t> الساقطة </a:t>
            </a:r>
            <a:endParaRPr lang="en-US" dirty="0" smtClean="0"/>
          </a:p>
          <a:p>
            <a:pPr algn="l">
              <a:buNone/>
            </a:pPr>
            <a:r>
              <a:rPr lang="en-US" dirty="0"/>
              <a:t>The leaf is designed to absorb nearly 95% of wavelengths between 400 – 700 nm, but only 5% of the 700-850 nm waveband is absorbed. Of the remaining 95% of the 700-850 nm waveband, ~45% is reflected, and 45% is transmitted</a:t>
            </a:r>
            <a:r>
              <a:rPr lang="en-US" dirty="0" smtClean="0"/>
              <a:t>.</a:t>
            </a:r>
            <a:endParaRPr lang="ar-SA" dirty="0" smtClean="0"/>
          </a:p>
          <a:p>
            <a:r>
              <a:rPr lang="ar-SA" dirty="0" err="1"/>
              <a:t>ان</a:t>
            </a:r>
            <a:r>
              <a:rPr lang="ar-SA" dirty="0"/>
              <a:t> </a:t>
            </a:r>
            <a:r>
              <a:rPr lang="ar-SA" dirty="0" err="1"/>
              <a:t>الاوراق</a:t>
            </a:r>
            <a:r>
              <a:rPr lang="ar-SA" dirty="0"/>
              <a:t> تمتص حوالي 95 % من </a:t>
            </a:r>
            <a:r>
              <a:rPr lang="ar-SA" dirty="0" err="1"/>
              <a:t>الاطوال</a:t>
            </a:r>
            <a:r>
              <a:rPr lang="ar-SA" dirty="0"/>
              <a:t> </a:t>
            </a:r>
            <a:r>
              <a:rPr lang="ar-SA" dirty="0" err="1"/>
              <a:t>الموجية</a:t>
            </a:r>
            <a:r>
              <a:rPr lang="ar-SA" dirty="0"/>
              <a:t> بين 400-700 </a:t>
            </a:r>
            <a:r>
              <a:rPr lang="ar-SA" dirty="0" err="1" smtClean="0"/>
              <a:t>نانومتر</a:t>
            </a:r>
            <a:r>
              <a:rPr lang="ar-SA" dirty="0" smtClean="0"/>
              <a:t> </a:t>
            </a:r>
            <a:r>
              <a:rPr lang="ar-SA" dirty="0" err="1"/>
              <a:t>الا</a:t>
            </a:r>
            <a:r>
              <a:rPr lang="ar-SA" dirty="0"/>
              <a:t> </a:t>
            </a:r>
            <a:r>
              <a:rPr lang="ar-SA" dirty="0" err="1"/>
              <a:t>ان</a:t>
            </a:r>
            <a:r>
              <a:rPr lang="ar-SA" dirty="0"/>
              <a:t> 5% فقط من المجموعة 700-650 </a:t>
            </a:r>
            <a:r>
              <a:rPr lang="ar-SA" dirty="0" err="1" smtClean="0"/>
              <a:t>نانومتر</a:t>
            </a:r>
            <a:r>
              <a:rPr lang="ar-SA" dirty="0" smtClean="0"/>
              <a:t> </a:t>
            </a:r>
            <a:r>
              <a:rPr lang="ar-SA" dirty="0"/>
              <a:t>تمتص  وان 95% من </a:t>
            </a:r>
            <a:r>
              <a:rPr lang="ar-SA" dirty="0" err="1"/>
              <a:t>ال</a:t>
            </a:r>
            <a:r>
              <a:rPr lang="ar-SA" dirty="0"/>
              <a:t> 700-800 </a:t>
            </a:r>
            <a:r>
              <a:rPr lang="ar-SA" dirty="0" err="1" smtClean="0"/>
              <a:t>نانومتر</a:t>
            </a:r>
            <a:r>
              <a:rPr lang="ar-SA" dirty="0" smtClean="0"/>
              <a:t> </a:t>
            </a:r>
            <a:r>
              <a:rPr lang="ar-SA" dirty="0"/>
              <a:t>قسم منها حوالي 45% تنعكس </a:t>
            </a:r>
            <a:r>
              <a:rPr lang="ar-SA" dirty="0" err="1"/>
              <a:t>والاخرى</a:t>
            </a:r>
            <a:r>
              <a:rPr lang="ar-SA" dirty="0"/>
              <a:t> تنفذ</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r>
              <a:rPr lang="en-US" dirty="0"/>
              <a:t>Reflectance -- ratio of the reflected radiant energy to that incident</a:t>
            </a:r>
          </a:p>
          <a:p>
            <a:r>
              <a:rPr lang="ar-SA" dirty="0"/>
              <a:t>النسبة بين طاقة </a:t>
            </a:r>
            <a:r>
              <a:rPr lang="ar-SA" dirty="0" err="1"/>
              <a:t>الاشعاع</a:t>
            </a:r>
            <a:r>
              <a:rPr lang="ar-SA" dirty="0"/>
              <a:t>  المنعكسة </a:t>
            </a:r>
            <a:r>
              <a:rPr lang="ar-SA" dirty="0" err="1"/>
              <a:t>الى</a:t>
            </a:r>
            <a:r>
              <a:rPr lang="ar-SA" dirty="0"/>
              <a:t> </a:t>
            </a:r>
            <a:r>
              <a:rPr lang="ar-SA" dirty="0" smtClean="0"/>
              <a:t>الساقطة</a:t>
            </a:r>
          </a:p>
          <a:p>
            <a:r>
              <a:rPr lang="en-US" dirty="0"/>
              <a:t>Direct </a:t>
            </a:r>
            <a:r>
              <a:rPr lang="en-US" dirty="0" smtClean="0"/>
              <a:t>radiation</a:t>
            </a:r>
            <a:endParaRPr lang="ar-SA" dirty="0" smtClean="0"/>
          </a:p>
          <a:p>
            <a:r>
              <a:rPr lang="ar-SA" dirty="0"/>
              <a:t>الضوء المباشر وهو </a:t>
            </a:r>
            <a:r>
              <a:rPr lang="ar-SA" dirty="0" err="1"/>
              <a:t>الاشعاع</a:t>
            </a:r>
            <a:r>
              <a:rPr lang="ar-SA" dirty="0"/>
              <a:t> القادم مباشرة من الشمس </a:t>
            </a:r>
            <a:r>
              <a:rPr lang="ar-SA" dirty="0" err="1"/>
              <a:t>الى</a:t>
            </a:r>
            <a:r>
              <a:rPr lang="ar-SA" dirty="0"/>
              <a:t> </a:t>
            </a:r>
            <a:r>
              <a:rPr lang="ar-SA" dirty="0" err="1"/>
              <a:t>اجهزة</a:t>
            </a:r>
            <a:r>
              <a:rPr lang="ar-SA" dirty="0"/>
              <a:t> التحسس </a:t>
            </a:r>
            <a:r>
              <a:rPr lang="ar-SA" dirty="0" err="1"/>
              <a:t>او</a:t>
            </a:r>
            <a:r>
              <a:rPr lang="ar-SA" dirty="0"/>
              <a:t> النبات</a:t>
            </a:r>
          </a:p>
        </p:txBody>
      </p:sp>
      <p:pic>
        <p:nvPicPr>
          <p:cNvPr id="14338" name="Picture 2" descr="Illustration of visible transmittance: some daylight is reflected with glazings while some visible light is allowed through"/>
          <p:cNvPicPr>
            <a:picLocks noChangeAspect="1" noChangeArrowheads="1"/>
          </p:cNvPicPr>
          <p:nvPr/>
        </p:nvPicPr>
        <p:blipFill>
          <a:blip r:embed="rId2"/>
          <a:srcRect/>
          <a:stretch>
            <a:fillRect/>
          </a:stretch>
        </p:blipFill>
        <p:spPr bwMode="auto">
          <a:xfrm>
            <a:off x="2571736" y="4714884"/>
            <a:ext cx="2000264" cy="1576389"/>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r>
              <a:rPr lang="en-US" dirty="0" smtClean="0"/>
              <a:t> PAR loss (other than reflection) can come </a:t>
            </a:r>
            <a:r>
              <a:rPr lang="en-US" dirty="0" err="1" smtClean="0"/>
              <a:t>from:the</a:t>
            </a:r>
            <a:r>
              <a:rPr lang="en-US" dirty="0" smtClean="0"/>
              <a:t> glazing material itself--the light never exits the glazing (or some of its energy is absorbed by the glazing)</a:t>
            </a:r>
          </a:p>
          <a:p>
            <a:pPr lvl="1"/>
            <a:r>
              <a:rPr lang="en-US" dirty="0" smtClean="0"/>
              <a:t>least reduction is about 9% (about 4.5% upon entry and another 4.5% upon exiting the glazing material</a:t>
            </a:r>
          </a:p>
          <a:p>
            <a:endParaRPr lang="ar-SA"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70000" lnSpcReduction="20000"/>
          </a:bodyPr>
          <a:lstStyle/>
          <a:p>
            <a:pPr algn="l" rtl="0"/>
            <a:r>
              <a:rPr lang="en-US" b="1" dirty="0"/>
              <a:t>Waveband Color Function in the Plant </a:t>
            </a:r>
            <a:endParaRPr lang="en-US" dirty="0"/>
          </a:p>
          <a:p>
            <a:pPr algn="l" rtl="0"/>
            <a:r>
              <a:rPr lang="en-US" dirty="0"/>
              <a:t>380-436 nm violet =&gt; uncertain, but may support effect of blue light </a:t>
            </a:r>
          </a:p>
          <a:p>
            <a:pPr algn="l" rtl="0"/>
            <a:r>
              <a:rPr lang="en-US" dirty="0"/>
              <a:t>436-495 nm blue =&gt; a minimal quantity is necessary to prevent tall, weak plants </a:t>
            </a:r>
          </a:p>
          <a:p>
            <a:pPr algn="just" rtl="0"/>
            <a:r>
              <a:rPr lang="en-US" dirty="0"/>
              <a:t>495-566 nm green =&gt; unnecessary, but contributes to </a:t>
            </a:r>
            <a:r>
              <a:rPr lang="en-US" dirty="0" smtClean="0"/>
              <a:t> photosynthesis </a:t>
            </a:r>
            <a:endParaRPr lang="en-US" dirty="0"/>
          </a:p>
          <a:p>
            <a:pPr algn="l" rtl="0"/>
            <a:r>
              <a:rPr lang="en-US" dirty="0"/>
              <a:t>566-589 nm yellow =&gt; unnecessary, but contributes to photosynthesis </a:t>
            </a:r>
          </a:p>
          <a:p>
            <a:pPr algn="l" rtl="0"/>
            <a:r>
              <a:rPr lang="en-US" dirty="0"/>
              <a:t>589-627 nm orange =&gt; Optimize for maximum photosynthesis </a:t>
            </a:r>
          </a:p>
          <a:p>
            <a:pPr algn="l" rtl="0"/>
            <a:r>
              <a:rPr lang="en-US" dirty="0"/>
              <a:t>627-770 nm red =&gt; Optimize for maximum photosynthesis; enhances flowering, stem elongation; Red/Far-red ratio is important</a:t>
            </a:r>
            <a:endParaRPr lang="ar-SA" dirty="0"/>
          </a:p>
        </p:txBody>
      </p:sp>
      <p:pic>
        <p:nvPicPr>
          <p:cNvPr id="23554" name="Picture 2" descr="Illustration of heat transmission and reflectivity on 3mm clear glass"/>
          <p:cNvPicPr>
            <a:picLocks noChangeAspect="1" noChangeArrowheads="1"/>
          </p:cNvPicPr>
          <p:nvPr/>
        </p:nvPicPr>
        <p:blipFill>
          <a:blip r:embed="rId2"/>
          <a:srcRect/>
          <a:stretch>
            <a:fillRect/>
          </a:stretch>
        </p:blipFill>
        <p:spPr bwMode="auto">
          <a:xfrm>
            <a:off x="3357554" y="2928934"/>
            <a:ext cx="3816000" cy="2900713"/>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57166"/>
            <a:ext cx="8229600" cy="1060472"/>
          </a:xfrm>
        </p:spPr>
        <p:txBody>
          <a:bodyPr>
            <a:normAutofit/>
          </a:bodyPr>
          <a:lstStyle/>
          <a:p>
            <a:r>
              <a:rPr lang="en-US" sz="2000" dirty="0"/>
              <a:t>The following is a list of major factors which together modify the actual radiation </a:t>
            </a:r>
            <a:r>
              <a:rPr lang="en-US" sz="2000" dirty="0" smtClean="0"/>
              <a:t>transmitted </a:t>
            </a:r>
            <a:r>
              <a:rPr lang="ar-SA" sz="2000" dirty="0" smtClean="0"/>
              <a:t>العوامل التي تؤدي تؤثر في الضوء النافذ </a:t>
            </a:r>
            <a:endParaRPr lang="ar-SA" dirty="0"/>
          </a:p>
        </p:txBody>
      </p:sp>
      <p:sp>
        <p:nvSpPr>
          <p:cNvPr id="3" name="عنصر نائب للمحتوى 2"/>
          <p:cNvSpPr>
            <a:spLocks noGrp="1"/>
          </p:cNvSpPr>
          <p:nvPr>
            <p:ph idx="1"/>
          </p:nvPr>
        </p:nvSpPr>
        <p:spPr/>
        <p:txBody>
          <a:bodyPr>
            <a:normAutofit fontScale="85000" lnSpcReduction="20000"/>
          </a:bodyPr>
          <a:lstStyle/>
          <a:p>
            <a:pPr algn="l"/>
            <a:r>
              <a:rPr lang="en-US" dirty="0"/>
              <a:t>► day of year and hour of day </a:t>
            </a:r>
            <a:endParaRPr lang="en-US" dirty="0" smtClean="0"/>
          </a:p>
          <a:p>
            <a:pPr algn="l"/>
            <a:r>
              <a:rPr lang="en-US" dirty="0"/>
              <a:t>► latitude </a:t>
            </a:r>
            <a:endParaRPr lang="en-US" dirty="0" smtClean="0"/>
          </a:p>
          <a:p>
            <a:pPr algn="l"/>
            <a:r>
              <a:rPr lang="en-US" dirty="0"/>
              <a:t>► local weather conditions </a:t>
            </a:r>
            <a:endParaRPr lang="en-US" dirty="0" smtClean="0"/>
          </a:p>
          <a:p>
            <a:pPr algn="l">
              <a:buNone/>
            </a:pPr>
            <a:r>
              <a:rPr lang="en-US" dirty="0"/>
              <a:t>► predominance of direct or diffuse solar </a:t>
            </a:r>
            <a:r>
              <a:rPr lang="en-US" dirty="0" smtClean="0"/>
              <a:t>radiation </a:t>
            </a:r>
            <a:r>
              <a:rPr lang="ar-SA" dirty="0" smtClean="0"/>
              <a:t> سيطرة الضوء المباشر </a:t>
            </a:r>
            <a:r>
              <a:rPr lang="ar-SA" dirty="0" err="1" smtClean="0"/>
              <a:t>او</a:t>
            </a:r>
            <a:r>
              <a:rPr lang="ar-SA" dirty="0" smtClean="0"/>
              <a:t> الضوء المنشر</a:t>
            </a:r>
            <a:endParaRPr lang="en-US" dirty="0" smtClean="0"/>
          </a:p>
          <a:p>
            <a:pPr algn="l"/>
            <a:r>
              <a:rPr lang="en-US" dirty="0"/>
              <a:t>► spectral quality or waveband of the radiation </a:t>
            </a:r>
            <a:endParaRPr lang="en-US" dirty="0" smtClean="0"/>
          </a:p>
          <a:p>
            <a:pPr algn="l"/>
            <a:r>
              <a:rPr lang="en-US" dirty="0" smtClean="0"/>
              <a:t>► cover material properties (at installation and as affected in time by weathering, air pollutants, moisture condensation , and dust and dirt </a:t>
            </a:r>
            <a:r>
              <a:rPr lang="ar-SA" dirty="0" smtClean="0"/>
              <a:t> </a:t>
            </a:r>
          </a:p>
          <a:p>
            <a:pPr algn="l"/>
            <a:r>
              <a:rPr lang="ar-SA" dirty="0" smtClean="0"/>
              <a:t>مادة الغطاء عند </a:t>
            </a:r>
            <a:r>
              <a:rPr lang="ar-SA" dirty="0" err="1" smtClean="0"/>
              <a:t>الانشاء</a:t>
            </a:r>
            <a:r>
              <a:rPr lang="ar-SA" dirty="0" smtClean="0"/>
              <a:t> </a:t>
            </a:r>
            <a:r>
              <a:rPr lang="ar-SA" dirty="0" err="1" smtClean="0"/>
              <a:t>وتاثره</a:t>
            </a:r>
            <a:r>
              <a:rPr lang="ar-SA" dirty="0" smtClean="0"/>
              <a:t>  بمرور الزمن بالظروف المناخية </a:t>
            </a:r>
            <a:r>
              <a:rPr lang="en-US" dirty="0" smtClean="0"/>
              <a:t>accumulation). </a:t>
            </a:r>
            <a:r>
              <a:rPr lang="ar-SA" dirty="0" smtClean="0"/>
              <a:t>تكاثف الرطوبة</a:t>
            </a:r>
            <a:r>
              <a:rPr lang="en-US" dirty="0" smtClean="0"/>
              <a:t> </a:t>
            </a:r>
          </a:p>
          <a:p>
            <a:pPr algn="l"/>
            <a:endParaRPr lang="ar-SA"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normAutofit fontScale="85000" lnSpcReduction="20000"/>
          </a:bodyPr>
          <a:lstStyle/>
          <a:p>
            <a:pPr algn="just"/>
            <a:r>
              <a:rPr lang="en-US" dirty="0"/>
              <a:t>In general, radiation transmission is also influenced by the physical structure of the greenhouse. The factors include</a:t>
            </a:r>
            <a:r>
              <a:rPr lang="en-US" dirty="0" smtClean="0"/>
              <a:t>:</a:t>
            </a:r>
          </a:p>
          <a:p>
            <a:pPr algn="just"/>
            <a:r>
              <a:rPr lang="ar-SA" dirty="0" smtClean="0"/>
              <a:t>كما </a:t>
            </a:r>
            <a:r>
              <a:rPr lang="ar-SA" dirty="0" err="1" smtClean="0"/>
              <a:t>ان</a:t>
            </a:r>
            <a:r>
              <a:rPr lang="ar-SA" dirty="0" smtClean="0"/>
              <a:t> لهيكل البيت الزجاجي </a:t>
            </a:r>
            <a:r>
              <a:rPr lang="ar-SA" dirty="0" err="1" smtClean="0"/>
              <a:t>تاثير</a:t>
            </a:r>
            <a:r>
              <a:rPr lang="ar-SA" dirty="0" smtClean="0"/>
              <a:t> في الضوء النافذ</a:t>
            </a:r>
          </a:p>
          <a:p>
            <a:pPr algn="just"/>
            <a:r>
              <a:rPr lang="en-US" dirty="0" smtClean="0"/>
              <a:t>► </a:t>
            </a:r>
            <a:r>
              <a:rPr lang="en-US" dirty="0"/>
              <a:t>angle and shape of the </a:t>
            </a:r>
            <a:r>
              <a:rPr lang="en-US" dirty="0" smtClean="0"/>
              <a:t>roof</a:t>
            </a:r>
            <a:endParaRPr lang="ar-SA" dirty="0" smtClean="0"/>
          </a:p>
          <a:p>
            <a:pPr algn="just" rtl="0"/>
            <a:r>
              <a:rPr lang="en-US" dirty="0"/>
              <a:t>► the number and width of spans (distance from gutter to gutter, </a:t>
            </a:r>
            <a:r>
              <a:rPr lang="en-US" dirty="0" smtClean="0"/>
              <a:t>if multi-span or ground to ground, if single span) </a:t>
            </a:r>
          </a:p>
          <a:p>
            <a:pPr algn="just"/>
            <a:r>
              <a:rPr lang="en-US" dirty="0" smtClean="0"/>
              <a:t>► </a:t>
            </a:r>
            <a:r>
              <a:rPr lang="en-US" dirty="0"/>
              <a:t>height of end walls </a:t>
            </a:r>
          </a:p>
          <a:p>
            <a:pPr algn="just"/>
            <a:r>
              <a:rPr lang="en-US" dirty="0"/>
              <a:t>► length to width ratio of the </a:t>
            </a:r>
            <a:r>
              <a:rPr lang="en-US" dirty="0" smtClean="0"/>
              <a:t>structure</a:t>
            </a:r>
          </a:p>
          <a:p>
            <a:pPr algn="just"/>
            <a:r>
              <a:rPr lang="en-US" dirty="0"/>
              <a:t>► compass orientation</a:t>
            </a:r>
          </a:p>
          <a:p>
            <a:endParaRPr lang="ar-SA"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3">
              <a:lumMod val="60000"/>
              <a:lumOff val="40000"/>
            </a:schemeClr>
          </a:solidFill>
        </p:spPr>
        <p:txBody>
          <a:bodyPr>
            <a:normAutofit fontScale="90000"/>
          </a:bodyPr>
          <a:lstStyle/>
          <a:p>
            <a:r>
              <a:rPr lang="ar-SA" dirty="0" err="1" smtClean="0"/>
              <a:t>تعاريف</a:t>
            </a:r>
            <a:r>
              <a:rPr lang="ar-SA" dirty="0" smtClean="0"/>
              <a:t> </a:t>
            </a:r>
            <a:br>
              <a:rPr lang="ar-SA" dirty="0" smtClean="0"/>
            </a:br>
            <a:r>
              <a:rPr lang="en-US" dirty="0" smtClean="0"/>
              <a:t> </a:t>
            </a:r>
            <a:r>
              <a:rPr lang="en-US" b="1" dirty="0" smtClean="0"/>
              <a:t>Definitions </a:t>
            </a:r>
            <a:endParaRPr lang="ar-SA" dirty="0"/>
          </a:p>
        </p:txBody>
      </p:sp>
      <p:sp>
        <p:nvSpPr>
          <p:cNvPr id="3" name="عنصر نائب للمحتوى 2"/>
          <p:cNvSpPr>
            <a:spLocks noGrp="1"/>
          </p:cNvSpPr>
          <p:nvPr>
            <p:ph idx="1"/>
          </p:nvPr>
        </p:nvSpPr>
        <p:spPr/>
        <p:txBody>
          <a:bodyPr>
            <a:normAutofit fontScale="85000" lnSpcReduction="10000"/>
          </a:bodyPr>
          <a:lstStyle/>
          <a:p>
            <a:pPr>
              <a:buFont typeface="Wingdings" pitchFamily="2" charset="2"/>
              <a:buChar char="Ø"/>
            </a:pPr>
            <a:r>
              <a:rPr lang="ar-SA" dirty="0" smtClean="0"/>
              <a:t>طول الموجة </a:t>
            </a:r>
            <a:r>
              <a:rPr lang="en-US" dirty="0" smtClean="0"/>
              <a:t>  </a:t>
            </a:r>
            <a:r>
              <a:rPr lang="en-US" b="1" dirty="0" smtClean="0"/>
              <a:t>wavelength </a:t>
            </a:r>
            <a:r>
              <a:rPr lang="ar-SA" b="1" dirty="0" smtClean="0"/>
              <a:t> </a:t>
            </a:r>
            <a:r>
              <a:rPr lang="ar-SA" dirty="0" smtClean="0"/>
              <a:t>وهي الطريق لقياس ووصف </a:t>
            </a:r>
            <a:r>
              <a:rPr lang="ar-SA" dirty="0" err="1" smtClean="0"/>
              <a:t>فوتون</a:t>
            </a:r>
            <a:r>
              <a:rPr lang="ar-SA" dirty="0" smtClean="0"/>
              <a:t> الضوء</a:t>
            </a:r>
          </a:p>
          <a:p>
            <a:pPr>
              <a:buFont typeface="Wingdings" pitchFamily="2" charset="2"/>
              <a:buChar char="Ø"/>
            </a:pPr>
            <a:r>
              <a:rPr lang="ar-SA" dirty="0" smtClean="0"/>
              <a:t>الحزمة </a:t>
            </a:r>
            <a:r>
              <a:rPr lang="ar-SA" dirty="0" err="1" smtClean="0"/>
              <a:t>الموجيه</a:t>
            </a:r>
            <a:r>
              <a:rPr lang="ar-SA" dirty="0" smtClean="0"/>
              <a:t> </a:t>
            </a:r>
            <a:r>
              <a:rPr lang="en-US" b="1" dirty="0" smtClean="0"/>
              <a:t>waveband </a:t>
            </a:r>
            <a:r>
              <a:rPr lang="ar-SA" dirty="0" smtClean="0"/>
              <a:t>وهي مجموعة من </a:t>
            </a:r>
            <a:r>
              <a:rPr lang="ar-SA" dirty="0" err="1" smtClean="0"/>
              <a:t>الاطوال</a:t>
            </a:r>
            <a:r>
              <a:rPr lang="ar-SA" dirty="0" smtClean="0"/>
              <a:t> </a:t>
            </a:r>
            <a:r>
              <a:rPr lang="ar-SA" dirty="0" err="1" smtClean="0"/>
              <a:t>الموجية</a:t>
            </a:r>
            <a:r>
              <a:rPr lang="ar-SA" dirty="0" smtClean="0"/>
              <a:t> فالحزمة </a:t>
            </a:r>
            <a:r>
              <a:rPr lang="ar-SA" dirty="0" err="1" smtClean="0"/>
              <a:t>الموجية</a:t>
            </a:r>
            <a:r>
              <a:rPr lang="ar-SA" dirty="0" smtClean="0"/>
              <a:t> التي تستخدم في عملية البناء الضوئي هي 400-700نانومتر</a:t>
            </a:r>
          </a:p>
          <a:p>
            <a:pPr>
              <a:buFont typeface="Wingdings" pitchFamily="2" charset="2"/>
              <a:buChar char="Ø"/>
            </a:pPr>
            <a:r>
              <a:rPr lang="ar-SA" dirty="0" smtClean="0"/>
              <a:t>الضوء المباشر </a:t>
            </a:r>
            <a:r>
              <a:rPr lang="en-US" dirty="0" smtClean="0"/>
              <a:t>Direct radiation</a:t>
            </a:r>
            <a:r>
              <a:rPr lang="ar-SA" dirty="0" smtClean="0"/>
              <a:t> وهو </a:t>
            </a:r>
            <a:r>
              <a:rPr lang="ar-SA" dirty="0" err="1" smtClean="0"/>
              <a:t>الاشعاع</a:t>
            </a:r>
            <a:r>
              <a:rPr lang="ar-SA" dirty="0" smtClean="0"/>
              <a:t> القادم مباشرة من الشمس </a:t>
            </a:r>
            <a:r>
              <a:rPr lang="ar-SA" dirty="0" err="1" smtClean="0"/>
              <a:t>الى</a:t>
            </a:r>
            <a:r>
              <a:rPr lang="ar-SA" dirty="0" smtClean="0"/>
              <a:t> أجهزة التحسس </a:t>
            </a:r>
            <a:r>
              <a:rPr lang="ar-SA" dirty="0" smtClean="0"/>
              <a:t>أو </a:t>
            </a:r>
            <a:r>
              <a:rPr lang="ar-SA" dirty="0" smtClean="0"/>
              <a:t>النبات </a:t>
            </a:r>
          </a:p>
          <a:p>
            <a:pPr>
              <a:buFont typeface="Wingdings" pitchFamily="2" charset="2"/>
              <a:buChar char="Ø"/>
            </a:pPr>
            <a:r>
              <a:rPr lang="ar-SA" dirty="0" err="1" smtClean="0"/>
              <a:t>النانومتر</a:t>
            </a:r>
            <a:r>
              <a:rPr lang="en-US" b="1" dirty="0" smtClean="0"/>
              <a:t> nm or nanometer</a:t>
            </a:r>
            <a:r>
              <a:rPr lang="ar-SA" dirty="0" smtClean="0"/>
              <a:t> هو وحدة لقياس طول الموجة الضوئية وتساوي   </a:t>
            </a:r>
            <a:r>
              <a:rPr lang="en-US" dirty="0" smtClean="0"/>
              <a:t>1 / 1,000,000,000</a:t>
            </a:r>
            <a:r>
              <a:rPr lang="ar-SA" dirty="0" smtClean="0"/>
              <a:t> متر </a:t>
            </a:r>
            <a:r>
              <a:rPr lang="ar-SA" dirty="0" err="1" smtClean="0"/>
              <a:t>او</a:t>
            </a:r>
            <a:r>
              <a:rPr lang="ar-SA" dirty="0" smtClean="0"/>
              <a:t> 1×10</a:t>
            </a:r>
            <a:r>
              <a:rPr lang="ar-SA" baseline="30000" dirty="0" smtClean="0"/>
              <a:t>-9 متر</a:t>
            </a:r>
          </a:p>
          <a:p>
            <a:pPr>
              <a:buFont typeface="Wingdings" pitchFamily="2" charset="2"/>
              <a:buChar char="Ø"/>
            </a:pPr>
            <a:r>
              <a:rPr lang="en-US" b="1" dirty="0" err="1" smtClean="0"/>
              <a:t>Photosynthetically</a:t>
            </a:r>
            <a:r>
              <a:rPr lang="en-US" b="1" dirty="0" smtClean="0"/>
              <a:t> Active Radiation (PAR) -- the photons of radiation in the 400 to 700 nm waveband. </a:t>
            </a:r>
            <a:endParaRPr lang="ar-SA" dirty="0" smtClean="0"/>
          </a:p>
          <a:p>
            <a:pPr>
              <a:buFont typeface="Wingdings" pitchFamily="2" charset="2"/>
              <a:buChar char="Ø"/>
            </a:pPr>
            <a:endParaRPr lang="ar-SA" dirty="0" smtClean="0"/>
          </a:p>
          <a:p>
            <a:pPr>
              <a:buFont typeface="Wingdings" pitchFamily="2" charset="2"/>
              <a:buChar char="Ø"/>
            </a:pPr>
            <a:endParaRPr lang="ar-SA" dirty="0" smtClean="0"/>
          </a:p>
          <a:p>
            <a:pPr>
              <a:buFont typeface="Wingdings" pitchFamily="2" charset="2"/>
              <a:buChar char="Ø"/>
            </a:pPr>
            <a:endParaRPr lang="ar-SA"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صورة 3"/>
          <p:cNvPicPr/>
          <p:nvPr/>
        </p:nvPicPr>
        <p:blipFill>
          <a:blip r:embed="rId2"/>
          <a:srcRect/>
          <a:stretch>
            <a:fillRect/>
          </a:stretch>
        </p:blipFill>
        <p:spPr bwMode="auto">
          <a:xfrm>
            <a:off x="1934845" y="2441785"/>
            <a:ext cx="5274310" cy="1974429"/>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lnSpcReduction="10000"/>
          </a:bodyPr>
          <a:lstStyle/>
          <a:p>
            <a:endParaRPr lang="en-US" dirty="0" smtClean="0"/>
          </a:p>
          <a:p>
            <a:pPr lvl="2" algn="l" rtl="0"/>
            <a:r>
              <a:rPr lang="en-US" dirty="0" smtClean="0"/>
              <a:t>when light hits a glazing, one of 3 things can happen:</a:t>
            </a:r>
            <a:endParaRPr lang="en-US" sz="1600" dirty="0" smtClean="0"/>
          </a:p>
          <a:p>
            <a:pPr lvl="3" algn="l" rtl="0"/>
            <a:r>
              <a:rPr lang="en-US" dirty="0" smtClean="0"/>
              <a:t>1-it is reflected and does not enter the greenhouse</a:t>
            </a:r>
            <a:endParaRPr lang="en-US" sz="1400" dirty="0" smtClean="0"/>
          </a:p>
          <a:p>
            <a:pPr lvl="4" algn="l" rtl="0"/>
            <a:r>
              <a:rPr lang="en-US" dirty="0" smtClean="0"/>
              <a:t>this reflective loss is associated with angle of incidence</a:t>
            </a:r>
            <a:endParaRPr lang="en-US" sz="1400" dirty="0" smtClean="0"/>
          </a:p>
          <a:p>
            <a:pPr marL="342900" lvl="3" indent="-342900" algn="l">
              <a:buFont typeface="Arial" pitchFamily="34" charset="0"/>
              <a:buChar char="•"/>
            </a:pPr>
            <a:r>
              <a:rPr lang="en-US" dirty="0" smtClean="0"/>
              <a:t>2-it loses some of its energy just by passing through the glazing material </a:t>
            </a:r>
            <a:endParaRPr lang="ar-SA" dirty="0" smtClean="0"/>
          </a:p>
          <a:p>
            <a:pPr marL="342900" lvl="3" indent="-342900" algn="l">
              <a:buFont typeface="Arial" pitchFamily="34" charset="0"/>
              <a:buChar char="•"/>
            </a:pPr>
            <a:r>
              <a:rPr lang="en-US" dirty="0" smtClean="0"/>
              <a:t>Itself</a:t>
            </a:r>
          </a:p>
          <a:p>
            <a:pPr lvl="3" rtl="0"/>
            <a:r>
              <a:rPr lang="en-US" sz="1400" dirty="0" smtClean="0"/>
              <a:t>3- </a:t>
            </a:r>
            <a:r>
              <a:rPr lang="en-US" dirty="0" smtClean="0"/>
              <a:t>it is absorbed by the glazing material itself</a:t>
            </a:r>
            <a:endParaRPr lang="en-US" sz="1400" dirty="0" smtClean="0"/>
          </a:p>
          <a:p>
            <a:r>
              <a:rPr lang="en-US" dirty="0" smtClean="0"/>
              <a:t>it enters the glazing successfully, but does not exit as light</a:t>
            </a:r>
          </a:p>
          <a:p>
            <a:r>
              <a:rPr lang="en-US" sz="2800" dirty="0" smtClean="0"/>
              <a:t>4- it can be transmitted through the glazing into the greenhouse</a:t>
            </a:r>
          </a:p>
          <a:p>
            <a:endParaRPr lang="ar-SA"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Picture 2" descr="Greenhouse remains warm"/>
          <p:cNvPicPr>
            <a:picLocks noGrp="1" noChangeAspect="1" noChangeArrowheads="1"/>
          </p:cNvPicPr>
          <p:nvPr>
            <p:ph idx="1"/>
          </p:nvPr>
        </p:nvPicPr>
        <p:blipFill>
          <a:blip r:embed="rId2"/>
          <a:srcRect/>
          <a:stretch>
            <a:fillRect/>
          </a:stretch>
        </p:blipFill>
        <p:spPr bwMode="auto">
          <a:xfrm>
            <a:off x="2762250" y="2529681"/>
            <a:ext cx="3619500" cy="26670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descr="http://www.school-for-champions.com/science/images/heating_greenhouse-light.gif"/>
          <p:cNvPicPr>
            <a:picLocks noChangeAspect="1" noChangeArrowheads="1"/>
          </p:cNvPicPr>
          <p:nvPr/>
        </p:nvPicPr>
        <p:blipFill>
          <a:blip r:embed="rId2"/>
          <a:srcRect/>
          <a:stretch>
            <a:fillRect/>
          </a:stretch>
        </p:blipFill>
        <p:spPr bwMode="auto">
          <a:xfrm>
            <a:off x="642910" y="1000108"/>
            <a:ext cx="7858180" cy="4857784"/>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92500" lnSpcReduction="20000"/>
          </a:bodyPr>
          <a:lstStyle/>
          <a:p>
            <a:endParaRPr lang="en-US" dirty="0" smtClean="0"/>
          </a:p>
          <a:p>
            <a:pPr lvl="1" algn="just" rtl="0"/>
            <a:r>
              <a:rPr lang="en-US" dirty="0" smtClean="0"/>
              <a:t>the angle between the solar rays and an imaginary line perpendicular to the glazing (glass) surface is the angle of incidence</a:t>
            </a:r>
          </a:p>
          <a:p>
            <a:pPr lvl="1" algn="just" rtl="0"/>
            <a:r>
              <a:rPr lang="ar-SA" dirty="0" smtClean="0"/>
              <a:t>زاوية السقوط هي الزاوية بين </a:t>
            </a:r>
            <a:r>
              <a:rPr lang="ar-SA" dirty="0" err="1" smtClean="0"/>
              <a:t>اشعة</a:t>
            </a:r>
            <a:r>
              <a:rPr lang="ar-SA" dirty="0" smtClean="0"/>
              <a:t> الشمس والخط الوهمي المتعامد مع سطح الزجاج هو زاوية السقوط</a:t>
            </a:r>
            <a:endParaRPr lang="en-US" dirty="0" smtClean="0"/>
          </a:p>
          <a:p>
            <a:pPr lvl="1" algn="just" rtl="0"/>
            <a:r>
              <a:rPr lang="en-US" dirty="0" smtClean="0"/>
              <a:t>sunlight transmission through a glazing (such as glass) surface is greatest when the light hits the surface at a right angle (90°), when the angle of incidence is 0°</a:t>
            </a:r>
            <a:endParaRPr lang="en-US" sz="1800" dirty="0" smtClean="0"/>
          </a:p>
          <a:p>
            <a:pPr lvl="1" algn="just" rtl="0"/>
            <a:r>
              <a:rPr lang="en-US" dirty="0" smtClean="0"/>
              <a:t>light is refracted and reflected when the angle of incidence is greater than 0° </a:t>
            </a:r>
          </a:p>
          <a:p>
            <a:pPr lvl="1" algn="just" rtl="0"/>
            <a:r>
              <a:rPr lang="ar-SA" sz="1800" dirty="0" smtClean="0"/>
              <a:t>الضوء ينكسر وينعكس عندما تزيد زاوية السقوط عن صفر</a:t>
            </a:r>
            <a:endParaRPr lang="en-US" sz="1800" dirty="0" smtClean="0"/>
          </a:p>
          <a:p>
            <a:pPr lvl="1" rtl="0"/>
            <a:endParaRPr lang="en-US" sz="1800" dirty="0" smtClean="0"/>
          </a:p>
          <a:p>
            <a:endParaRPr lang="ar-SA"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r>
              <a:rPr lang="ar-SA" dirty="0" err="1" smtClean="0"/>
              <a:t>ان</a:t>
            </a:r>
            <a:r>
              <a:rPr lang="ar-SA" dirty="0" smtClean="0"/>
              <a:t> موقع البيت بالنسبة </a:t>
            </a:r>
            <a:r>
              <a:rPr lang="ar-SA" dirty="0" err="1" smtClean="0"/>
              <a:t>الى</a:t>
            </a:r>
            <a:r>
              <a:rPr lang="ar-SA" dirty="0" smtClean="0"/>
              <a:t> خط العرض والفصل من السنة يتحكمان في زاوية سقوط </a:t>
            </a:r>
            <a:r>
              <a:rPr lang="ar-SA" dirty="0" err="1" smtClean="0"/>
              <a:t>الاشعة</a:t>
            </a:r>
            <a:r>
              <a:rPr lang="ar-SA" dirty="0" smtClean="0"/>
              <a:t> على </a:t>
            </a:r>
            <a:r>
              <a:rPr lang="ar-SA" dirty="0" err="1" smtClean="0"/>
              <a:t>الارض</a:t>
            </a:r>
            <a:r>
              <a:rPr lang="ar-SA" dirty="0" smtClean="0"/>
              <a:t> وهذه الزاوية تؤثر على شدة </a:t>
            </a:r>
            <a:r>
              <a:rPr lang="ar-SA" dirty="0" err="1" smtClean="0"/>
              <a:t>الاضاءة</a:t>
            </a:r>
            <a:r>
              <a:rPr lang="ar-SA" dirty="0" smtClean="0"/>
              <a:t> ففي </a:t>
            </a:r>
            <a:r>
              <a:rPr lang="ar-SA" dirty="0" err="1" smtClean="0"/>
              <a:t>اثناء</a:t>
            </a:r>
            <a:r>
              <a:rPr lang="ar-SA" dirty="0" smtClean="0"/>
              <a:t> الظهيرة تكون زاوية الشمس منخفضة في شهر كانون الثاني ولكنها تصل </a:t>
            </a:r>
            <a:r>
              <a:rPr lang="ar-SA" dirty="0" err="1" smtClean="0"/>
              <a:t>الى</a:t>
            </a:r>
            <a:r>
              <a:rPr lang="ar-SA" dirty="0" smtClean="0"/>
              <a:t> نقطة </a:t>
            </a:r>
            <a:r>
              <a:rPr lang="ar-SA" dirty="0" err="1" smtClean="0"/>
              <a:t>اعلى</a:t>
            </a:r>
            <a:r>
              <a:rPr lang="ar-SA" dirty="0" smtClean="0"/>
              <a:t> بكثير </a:t>
            </a:r>
            <a:r>
              <a:rPr lang="ar-SA" dirty="0" err="1" smtClean="0"/>
              <a:t>اثناء</a:t>
            </a:r>
            <a:r>
              <a:rPr lang="ar-SA" dirty="0" smtClean="0"/>
              <a:t> </a:t>
            </a:r>
            <a:r>
              <a:rPr lang="ar-SA" dirty="0" err="1" smtClean="0"/>
              <a:t>اشهر</a:t>
            </a:r>
            <a:r>
              <a:rPr lang="ar-SA" dirty="0" smtClean="0"/>
              <a:t> الصيف.وكلما زاد الاتجاه جنوبا في خط العرض ارتفعت الشمس في </a:t>
            </a:r>
            <a:r>
              <a:rPr lang="ar-SA" dirty="0" err="1" smtClean="0"/>
              <a:t>الافق</a:t>
            </a:r>
            <a:r>
              <a:rPr lang="ar-SA" dirty="0" smtClean="0"/>
              <a:t> في منتصف الشتاء . كما تتغير عدد ساعات </a:t>
            </a:r>
            <a:r>
              <a:rPr lang="ar-SA" dirty="0" err="1" smtClean="0"/>
              <a:t>الاضاءة</a:t>
            </a:r>
            <a:r>
              <a:rPr lang="ar-SA" dirty="0" smtClean="0"/>
              <a:t> مع خط العرض والفصل من السنة.</a:t>
            </a:r>
            <a:endParaRPr lang="ar-SA"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2050" name="Picture 2" descr="C:\Documents and Settings\XPPRESP3\My Documents\Downloads\pitchdegrees.jpg"/>
          <p:cNvPicPr>
            <a:picLocks noGrp="1" noChangeAspect="1" noChangeArrowheads="1"/>
          </p:cNvPicPr>
          <p:nvPr>
            <p:ph idx="1"/>
          </p:nvPr>
        </p:nvPicPr>
        <p:blipFill>
          <a:blip r:embed="rId2"/>
          <a:srcRect/>
          <a:stretch>
            <a:fillRect/>
          </a:stretch>
        </p:blipFill>
        <p:spPr bwMode="auto">
          <a:xfrm>
            <a:off x="2514600" y="2596356"/>
            <a:ext cx="4114800" cy="253365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55000" lnSpcReduction="20000"/>
          </a:bodyPr>
          <a:lstStyle/>
          <a:p>
            <a:r>
              <a:rPr lang="ar-SA" dirty="0" smtClean="0"/>
              <a:t>زاوية السقوط </a:t>
            </a:r>
          </a:p>
          <a:p>
            <a:r>
              <a:rPr lang="ar-SA" dirty="0" smtClean="0"/>
              <a:t>هي </a:t>
            </a:r>
            <a:r>
              <a:rPr lang="ar-SA" dirty="0" err="1" smtClean="0"/>
              <a:t>الزواية</a:t>
            </a:r>
            <a:r>
              <a:rPr lang="ar-SA" dirty="0" smtClean="0"/>
              <a:t> بين </a:t>
            </a:r>
            <a:r>
              <a:rPr lang="ar-SA" dirty="0" err="1" smtClean="0"/>
              <a:t>اشعة</a:t>
            </a:r>
            <a:r>
              <a:rPr lang="ar-SA" dirty="0" smtClean="0"/>
              <a:t> الشمس والخط الوهمي المتعامد مع الزجاج</a:t>
            </a:r>
          </a:p>
          <a:p>
            <a:r>
              <a:rPr lang="ar-SA" dirty="0" err="1" smtClean="0"/>
              <a:t>ان</a:t>
            </a:r>
            <a:r>
              <a:rPr lang="ar-SA" dirty="0" smtClean="0"/>
              <a:t> ميل سقف البيت الزجاجي هو مؤشر مهم في تصميم </a:t>
            </a:r>
            <a:r>
              <a:rPr lang="ar-SA" dirty="0" err="1" smtClean="0"/>
              <a:t>الببت</a:t>
            </a:r>
            <a:r>
              <a:rPr lang="ar-SA" dirty="0" smtClean="0"/>
              <a:t> الزجاجي .وان </a:t>
            </a:r>
            <a:r>
              <a:rPr lang="ar-SA" dirty="0" err="1" smtClean="0"/>
              <a:t>اقصى</a:t>
            </a:r>
            <a:r>
              <a:rPr lang="ar-SA" dirty="0" smtClean="0"/>
              <a:t> طاقة ضوئية تنفذ </a:t>
            </a:r>
            <a:r>
              <a:rPr lang="ar-SA" dirty="0" err="1" smtClean="0"/>
              <a:t>الى</a:t>
            </a:r>
            <a:r>
              <a:rPr lang="ar-SA" dirty="0" smtClean="0"/>
              <a:t> البيت الزجاجي عندما تتعامد </a:t>
            </a:r>
            <a:r>
              <a:rPr lang="ar-SA" dirty="0" err="1" smtClean="0"/>
              <a:t>اشعة</a:t>
            </a:r>
            <a:r>
              <a:rPr lang="ar-SA" dirty="0" smtClean="0"/>
              <a:t> الشمس مع سطح الزجاج.وهذا يحدث في وقت قصير في اليوم من الناحية العملية فان ميل السقف 27-30سيمكن استعماله.</a:t>
            </a:r>
          </a:p>
          <a:p>
            <a:endParaRPr lang="ar-SA" dirty="0" smtClean="0"/>
          </a:p>
          <a:p>
            <a:r>
              <a:rPr lang="ar-SA" dirty="0" err="1" smtClean="0"/>
              <a:t>ان</a:t>
            </a:r>
            <a:r>
              <a:rPr lang="ar-SA" dirty="0" smtClean="0"/>
              <a:t> البيت الزجاجي مكان مغلق بالزجاج وكلما كانت شدة </a:t>
            </a:r>
            <a:r>
              <a:rPr lang="ar-SA" dirty="0" err="1" smtClean="0"/>
              <a:t>الاضاءة</a:t>
            </a:r>
            <a:r>
              <a:rPr lang="ar-SA" dirty="0" smtClean="0"/>
              <a:t> مرتفعة كلما شدة </a:t>
            </a:r>
            <a:r>
              <a:rPr lang="ar-SA" dirty="0" err="1" smtClean="0"/>
              <a:t>الاضاءة</a:t>
            </a:r>
            <a:r>
              <a:rPr lang="ar-SA" dirty="0" smtClean="0"/>
              <a:t> داخل البيت مرتفعة </a:t>
            </a:r>
            <a:r>
              <a:rPr lang="ar-SA" dirty="0" err="1" smtClean="0"/>
              <a:t>ان</a:t>
            </a:r>
            <a:r>
              <a:rPr lang="ar-SA" dirty="0" smtClean="0"/>
              <a:t> الضوء يسقط على البيت الزجاجي بزاوية تسمى زاوية السقوط وكلما صغرت الزاوية كلما كانت كمية الضوء النافذ </a:t>
            </a:r>
            <a:r>
              <a:rPr lang="ar-SA" dirty="0" err="1" smtClean="0"/>
              <a:t>اكثر</a:t>
            </a:r>
            <a:r>
              <a:rPr lang="ar-SA" dirty="0" smtClean="0"/>
              <a:t>.</a:t>
            </a:r>
            <a:r>
              <a:rPr lang="ar-SA" dirty="0" err="1" smtClean="0"/>
              <a:t>اذن</a:t>
            </a:r>
            <a:r>
              <a:rPr lang="ar-SA" dirty="0" smtClean="0"/>
              <a:t> الشخص الذي ينشا البيت الزجاجي عليه </a:t>
            </a:r>
            <a:r>
              <a:rPr lang="ar-SA" dirty="0" err="1" smtClean="0"/>
              <a:t>ان</a:t>
            </a:r>
            <a:r>
              <a:rPr lang="ar-SA" dirty="0" smtClean="0"/>
              <a:t> يحدد درجة ميل </a:t>
            </a:r>
            <a:r>
              <a:rPr lang="ar-SA" dirty="0" err="1" smtClean="0"/>
              <a:t>الجاملون</a:t>
            </a:r>
            <a:r>
              <a:rPr lang="ar-SA" dirty="0" smtClean="0"/>
              <a:t> </a:t>
            </a:r>
          </a:p>
          <a:p>
            <a:r>
              <a:rPr lang="ar-SA" dirty="0" smtClean="0"/>
              <a:t>وقد وجد انه كلما كانت زاوية الميل كبيرة كلما كانت زاوية السقوط صغيرة  ففي درجة ميل سقف 60-65°يكون هناك نفاذ اكبر كمية من الضوء أي تكون </a:t>
            </a:r>
            <a:r>
              <a:rPr lang="ar-SA" dirty="0" err="1" smtClean="0"/>
              <a:t>الفاذية</a:t>
            </a:r>
            <a:r>
              <a:rPr lang="ar-SA" dirty="0" smtClean="0"/>
              <a:t> 90% من </a:t>
            </a:r>
            <a:r>
              <a:rPr lang="ar-SA" dirty="0" err="1" smtClean="0"/>
              <a:t>الاشعة</a:t>
            </a:r>
            <a:r>
              <a:rPr lang="ar-SA" dirty="0" smtClean="0"/>
              <a:t> الخارجية تدخل </a:t>
            </a:r>
            <a:r>
              <a:rPr lang="ar-SA" dirty="0" err="1" smtClean="0"/>
              <a:t>الى</a:t>
            </a:r>
            <a:r>
              <a:rPr lang="ar-SA" dirty="0" smtClean="0"/>
              <a:t> البيت الزجاجي وهذه من الصعوبة تنفيذها أي يكون البيت عريض ويتهشم وعند زاوية 30-35°فان </a:t>
            </a:r>
            <a:r>
              <a:rPr lang="ar-SA" dirty="0" err="1" smtClean="0"/>
              <a:t>الفاذية</a:t>
            </a:r>
            <a:r>
              <a:rPr lang="ar-SA" dirty="0" smtClean="0"/>
              <a:t> للضوء تكون 45%.</a:t>
            </a:r>
          </a:p>
          <a:p>
            <a:r>
              <a:rPr lang="ar-SA" dirty="0" err="1" smtClean="0"/>
              <a:t>اذن</a:t>
            </a:r>
            <a:r>
              <a:rPr lang="ar-SA" dirty="0" smtClean="0"/>
              <a:t> ميل السقف وزاوية السقوط تحدد كمية </a:t>
            </a:r>
            <a:r>
              <a:rPr lang="ar-SA" dirty="0" err="1" smtClean="0"/>
              <a:t>الاشعة</a:t>
            </a:r>
            <a:r>
              <a:rPr lang="ar-SA" dirty="0" smtClean="0"/>
              <a:t> النافذة </a:t>
            </a:r>
            <a:r>
              <a:rPr lang="ar-SA" dirty="0" err="1" smtClean="0"/>
              <a:t>الى</a:t>
            </a:r>
            <a:r>
              <a:rPr lang="ar-SA" dirty="0" smtClean="0"/>
              <a:t> البيت الزجاجي.</a:t>
            </a:r>
          </a:p>
          <a:p>
            <a:r>
              <a:rPr lang="ar-SA" dirty="0" smtClean="0"/>
              <a:t>كما </a:t>
            </a:r>
            <a:r>
              <a:rPr lang="ar-SA" dirty="0" err="1" smtClean="0"/>
              <a:t>ان</a:t>
            </a:r>
            <a:r>
              <a:rPr lang="ar-SA" dirty="0" smtClean="0"/>
              <a:t> زاوية ارتفاع الشمس ويقصد </a:t>
            </a:r>
            <a:r>
              <a:rPr lang="ar-SA" dirty="0" err="1" smtClean="0"/>
              <a:t>بها</a:t>
            </a:r>
            <a:r>
              <a:rPr lang="ar-SA" dirty="0" smtClean="0"/>
              <a:t> وهى الزاوية بين شعاع </a:t>
            </a:r>
            <a:r>
              <a:rPr lang="ar-SA" dirty="0" err="1" smtClean="0"/>
              <a:t>شمسى</a:t>
            </a:r>
            <a:r>
              <a:rPr lang="ar-SA" dirty="0" smtClean="0"/>
              <a:t> مباشر ومسقطه على</a:t>
            </a:r>
            <a:br>
              <a:rPr lang="ar-SA" dirty="0" smtClean="0"/>
            </a:br>
            <a:r>
              <a:rPr lang="ar-SA" dirty="0" smtClean="0"/>
              <a:t>المستوى </a:t>
            </a:r>
            <a:r>
              <a:rPr lang="ar-SA" dirty="0" err="1" smtClean="0"/>
              <a:t>الافقى</a:t>
            </a:r>
            <a:r>
              <a:rPr lang="ar-SA" dirty="0" smtClean="0"/>
              <a:t>  فكلما كانت الزاوية صغيرة يعنى ذلك الظل </a:t>
            </a:r>
            <a:r>
              <a:rPr lang="ar-SA" dirty="0" err="1" smtClean="0"/>
              <a:t>اطول</a:t>
            </a:r>
            <a:endParaRPr lang="ar-SA"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55000" lnSpcReduction="20000"/>
          </a:bodyPr>
          <a:lstStyle/>
          <a:p>
            <a:r>
              <a:rPr lang="ar-SA" dirty="0" smtClean="0"/>
              <a:t>زاوية السقوط </a:t>
            </a:r>
          </a:p>
          <a:p>
            <a:r>
              <a:rPr lang="ar-SA" dirty="0" smtClean="0"/>
              <a:t>هي </a:t>
            </a:r>
            <a:r>
              <a:rPr lang="ar-SA" dirty="0" err="1" smtClean="0"/>
              <a:t>الزواية</a:t>
            </a:r>
            <a:r>
              <a:rPr lang="ar-SA" dirty="0" smtClean="0"/>
              <a:t> بين </a:t>
            </a:r>
            <a:r>
              <a:rPr lang="ar-SA" dirty="0" err="1" smtClean="0"/>
              <a:t>اشعة</a:t>
            </a:r>
            <a:r>
              <a:rPr lang="ar-SA" dirty="0" smtClean="0"/>
              <a:t> الشمس والخط الوهمي المتعامد مع الزجاج</a:t>
            </a:r>
          </a:p>
          <a:p>
            <a:r>
              <a:rPr lang="ar-SA" dirty="0" err="1" smtClean="0"/>
              <a:t>ان</a:t>
            </a:r>
            <a:r>
              <a:rPr lang="ar-SA" dirty="0" smtClean="0"/>
              <a:t> ميل سقف البيت الزجاجي هو مؤشر مهم في تصميم </a:t>
            </a:r>
            <a:r>
              <a:rPr lang="ar-SA" dirty="0" err="1" smtClean="0"/>
              <a:t>الببت</a:t>
            </a:r>
            <a:r>
              <a:rPr lang="ar-SA" dirty="0" smtClean="0"/>
              <a:t> الزجاجي .وان </a:t>
            </a:r>
            <a:r>
              <a:rPr lang="ar-SA" dirty="0" err="1" smtClean="0"/>
              <a:t>اقصى</a:t>
            </a:r>
            <a:r>
              <a:rPr lang="ar-SA" dirty="0" smtClean="0"/>
              <a:t> طاقة ضوئية تنفذ </a:t>
            </a:r>
            <a:r>
              <a:rPr lang="ar-SA" dirty="0" err="1" smtClean="0"/>
              <a:t>الى</a:t>
            </a:r>
            <a:r>
              <a:rPr lang="ar-SA" dirty="0" smtClean="0"/>
              <a:t> البيت الزجاجي عندما تتعامد </a:t>
            </a:r>
            <a:r>
              <a:rPr lang="ar-SA" dirty="0" err="1" smtClean="0"/>
              <a:t>اشعة</a:t>
            </a:r>
            <a:r>
              <a:rPr lang="ar-SA" dirty="0" smtClean="0"/>
              <a:t> الشمس مع سطح الزجاج.وهذا يحدث في وقت قصير في اليوم من الناحية العملية فان ميل السقف 27-30سيمكن استعماله.</a:t>
            </a:r>
          </a:p>
          <a:p>
            <a:endParaRPr lang="ar-SA" dirty="0" smtClean="0"/>
          </a:p>
          <a:p>
            <a:r>
              <a:rPr lang="ar-SA" dirty="0" err="1" smtClean="0"/>
              <a:t>ان</a:t>
            </a:r>
            <a:r>
              <a:rPr lang="ar-SA" dirty="0" smtClean="0"/>
              <a:t> البيت الزجاجي مكان مغلق بالزجاج وكلما كانت شدة </a:t>
            </a:r>
            <a:r>
              <a:rPr lang="ar-SA" dirty="0" err="1" smtClean="0"/>
              <a:t>الاضاءة</a:t>
            </a:r>
            <a:r>
              <a:rPr lang="ar-SA" dirty="0" smtClean="0"/>
              <a:t> مرتفعة كلما شدة </a:t>
            </a:r>
            <a:r>
              <a:rPr lang="ar-SA" dirty="0" err="1" smtClean="0"/>
              <a:t>الاضاءة</a:t>
            </a:r>
            <a:r>
              <a:rPr lang="ar-SA" dirty="0" smtClean="0"/>
              <a:t> داخل البيت مرتفعة </a:t>
            </a:r>
            <a:r>
              <a:rPr lang="ar-SA" dirty="0" err="1" smtClean="0"/>
              <a:t>ان</a:t>
            </a:r>
            <a:r>
              <a:rPr lang="ar-SA" dirty="0" smtClean="0"/>
              <a:t> الضوء يسقط على البيت الزجاجي بزاوية تسمى زاوية السقوط وكلما صغرت الزاوية كلما كانت كمية الضوء النافذ </a:t>
            </a:r>
            <a:r>
              <a:rPr lang="ar-SA" dirty="0" err="1" smtClean="0"/>
              <a:t>اكثر</a:t>
            </a:r>
            <a:r>
              <a:rPr lang="ar-SA" dirty="0" smtClean="0"/>
              <a:t>.</a:t>
            </a:r>
            <a:r>
              <a:rPr lang="ar-SA" dirty="0" err="1" smtClean="0"/>
              <a:t>اذن</a:t>
            </a:r>
            <a:r>
              <a:rPr lang="ar-SA" dirty="0" smtClean="0"/>
              <a:t> الشخص الذي ينشا البيت الزجاجي عليه </a:t>
            </a:r>
            <a:r>
              <a:rPr lang="ar-SA" dirty="0" err="1" smtClean="0"/>
              <a:t>ان</a:t>
            </a:r>
            <a:r>
              <a:rPr lang="ar-SA" dirty="0" smtClean="0"/>
              <a:t> يحدد درجة ميل </a:t>
            </a:r>
            <a:r>
              <a:rPr lang="ar-SA" dirty="0" err="1" smtClean="0"/>
              <a:t>الجاملون</a:t>
            </a:r>
            <a:r>
              <a:rPr lang="ar-SA" dirty="0" smtClean="0"/>
              <a:t> </a:t>
            </a:r>
          </a:p>
          <a:p>
            <a:r>
              <a:rPr lang="ar-SA" dirty="0" smtClean="0"/>
              <a:t>وقد وجد انه كلما كانت زاوية الميل كبيرة كلما كانت زاوية السقوط صغيرة  ففي درجة ميل سقف 60-65°يكون هناك نفاذ اكبر كمية من الضوء أي تكون </a:t>
            </a:r>
            <a:r>
              <a:rPr lang="ar-SA" dirty="0" err="1" smtClean="0"/>
              <a:t>الفاذية</a:t>
            </a:r>
            <a:r>
              <a:rPr lang="ar-SA" dirty="0" smtClean="0"/>
              <a:t> 90% من </a:t>
            </a:r>
            <a:r>
              <a:rPr lang="ar-SA" dirty="0" err="1" smtClean="0"/>
              <a:t>الاشعة</a:t>
            </a:r>
            <a:r>
              <a:rPr lang="ar-SA" dirty="0" smtClean="0"/>
              <a:t> الخارجية تدخل </a:t>
            </a:r>
            <a:r>
              <a:rPr lang="ar-SA" dirty="0" err="1" smtClean="0"/>
              <a:t>الى</a:t>
            </a:r>
            <a:r>
              <a:rPr lang="ar-SA" dirty="0" smtClean="0"/>
              <a:t> البيت الزجاجي وهذه من الصعوبة تنفيذها أي يكون البيت عريض ويتهشم وعند زاوية 30-35°فان </a:t>
            </a:r>
            <a:r>
              <a:rPr lang="ar-SA" dirty="0" err="1" smtClean="0"/>
              <a:t>الفاذية</a:t>
            </a:r>
            <a:r>
              <a:rPr lang="ar-SA" dirty="0" smtClean="0"/>
              <a:t> للضوء تكون 45%.</a:t>
            </a:r>
          </a:p>
          <a:p>
            <a:r>
              <a:rPr lang="ar-SA" dirty="0" err="1" smtClean="0"/>
              <a:t>اذن</a:t>
            </a:r>
            <a:r>
              <a:rPr lang="ar-SA" dirty="0" smtClean="0"/>
              <a:t> ميل السقف وزاوية السقوط تحدد كمية </a:t>
            </a:r>
            <a:r>
              <a:rPr lang="ar-SA" dirty="0" err="1" smtClean="0"/>
              <a:t>الاشعة</a:t>
            </a:r>
            <a:r>
              <a:rPr lang="ar-SA" dirty="0" smtClean="0"/>
              <a:t> النافذة </a:t>
            </a:r>
            <a:r>
              <a:rPr lang="ar-SA" dirty="0" err="1" smtClean="0"/>
              <a:t>الى</a:t>
            </a:r>
            <a:r>
              <a:rPr lang="ar-SA" dirty="0" smtClean="0"/>
              <a:t> البيت الزجاجي.</a:t>
            </a:r>
          </a:p>
          <a:p>
            <a:r>
              <a:rPr lang="ar-SA" dirty="0" smtClean="0"/>
              <a:t>كما </a:t>
            </a:r>
            <a:r>
              <a:rPr lang="ar-SA" dirty="0" err="1" smtClean="0"/>
              <a:t>ان</a:t>
            </a:r>
            <a:r>
              <a:rPr lang="ar-SA" dirty="0" smtClean="0"/>
              <a:t> زاوية ارتفاع الشمس ويقصد </a:t>
            </a:r>
            <a:r>
              <a:rPr lang="ar-SA" dirty="0" err="1" smtClean="0"/>
              <a:t>بها</a:t>
            </a:r>
            <a:r>
              <a:rPr lang="ar-SA" dirty="0" smtClean="0"/>
              <a:t> وهى الزاوية بين شعاع </a:t>
            </a:r>
            <a:r>
              <a:rPr lang="ar-SA" dirty="0" err="1" smtClean="0"/>
              <a:t>شمسى</a:t>
            </a:r>
            <a:r>
              <a:rPr lang="ar-SA" dirty="0" smtClean="0"/>
              <a:t> مباشر ومسقطه على</a:t>
            </a:r>
            <a:br>
              <a:rPr lang="ar-SA" dirty="0" smtClean="0"/>
            </a:br>
            <a:r>
              <a:rPr lang="ar-SA" dirty="0" smtClean="0"/>
              <a:t>المستوى </a:t>
            </a:r>
            <a:r>
              <a:rPr lang="ar-SA" dirty="0" err="1" smtClean="0"/>
              <a:t>الافقى</a:t>
            </a:r>
            <a:r>
              <a:rPr lang="ar-SA" dirty="0" smtClean="0"/>
              <a:t>  فكلما كانت الزاوية صغيرة يعنى ذلك الظل </a:t>
            </a:r>
            <a:r>
              <a:rPr lang="ar-SA" dirty="0" err="1" smtClean="0"/>
              <a:t>اطول</a:t>
            </a:r>
            <a:endParaRPr lang="ar-SA" dirty="0" smtClean="0"/>
          </a:p>
          <a:p>
            <a:endParaRPr lang="ar-SA"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sp>
        <p:nvSpPr>
          <p:cNvPr id="4" name="مستطيل 3"/>
          <p:cNvSpPr/>
          <p:nvPr/>
        </p:nvSpPr>
        <p:spPr>
          <a:xfrm>
            <a:off x="2286000" y="1443841"/>
            <a:ext cx="4572000" cy="3970318"/>
          </a:xfrm>
          <a:prstGeom prst="rect">
            <a:avLst/>
          </a:prstGeom>
        </p:spPr>
        <p:txBody>
          <a:bodyPr>
            <a:spAutoFit/>
          </a:bodyPr>
          <a:lstStyle/>
          <a:p>
            <a:r>
              <a:rPr lang="en-US" dirty="0" smtClean="0"/>
              <a:t>Roof slope is an important parameter in greenhouse design. The maximum amount of light energy transmitted occurs when the glazing surface is perpendicular to the sun. Essentially this happens only for a short time of the day. In current design practice, a roof slope of 27o- 30o or a slope of 1 in 2 is used. Some </a:t>
            </a:r>
            <a:r>
              <a:rPr lang="en-US" dirty="0" err="1" smtClean="0"/>
              <a:t>glazings</a:t>
            </a:r>
            <a:r>
              <a:rPr lang="en-US" dirty="0" smtClean="0"/>
              <a:t> have less unit weight but the design of the greenhouse structural members should be essentially the same because the primary loads are live loads of wind and snow and the dead load of the glazing is small in comparison to the total loads experienced by the greenhouse.</a:t>
            </a:r>
            <a:endParaRPr lang="ar-S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3">
              <a:lumMod val="60000"/>
              <a:lumOff val="40000"/>
            </a:schemeClr>
          </a:solidFill>
        </p:spPr>
        <p:txBody>
          <a:bodyPr>
            <a:normAutofit fontScale="90000"/>
          </a:bodyPr>
          <a:lstStyle/>
          <a:p>
            <a:r>
              <a:rPr lang="ar-SA" dirty="0" err="1" smtClean="0"/>
              <a:t>تعاريف</a:t>
            </a:r>
            <a:r>
              <a:rPr lang="ar-SA" dirty="0" smtClean="0"/>
              <a:t> </a:t>
            </a:r>
            <a:br>
              <a:rPr lang="ar-SA" dirty="0" smtClean="0"/>
            </a:br>
            <a:r>
              <a:rPr lang="en-US" dirty="0" smtClean="0"/>
              <a:t> </a:t>
            </a:r>
            <a:r>
              <a:rPr lang="en-US" b="1" dirty="0" smtClean="0"/>
              <a:t>Definitions</a:t>
            </a:r>
            <a:endParaRPr lang="ar-SA" dirty="0"/>
          </a:p>
        </p:txBody>
      </p:sp>
      <p:sp>
        <p:nvSpPr>
          <p:cNvPr id="3" name="عنصر نائب للمحتوى 2"/>
          <p:cNvSpPr>
            <a:spLocks noGrp="1"/>
          </p:cNvSpPr>
          <p:nvPr>
            <p:ph idx="1"/>
          </p:nvPr>
        </p:nvSpPr>
        <p:spPr/>
        <p:txBody>
          <a:bodyPr>
            <a:normAutofit fontScale="77500" lnSpcReduction="20000"/>
          </a:bodyPr>
          <a:lstStyle/>
          <a:p>
            <a:pPr>
              <a:buFont typeface="Wingdings" pitchFamily="2" charset="2"/>
              <a:buChar char="Ø"/>
            </a:pPr>
            <a:r>
              <a:rPr lang="ar-SA" dirty="0" err="1" smtClean="0"/>
              <a:t>النفاذية</a:t>
            </a:r>
            <a:r>
              <a:rPr lang="ar-SA" dirty="0" smtClean="0"/>
              <a:t> : نسبة الضوء النافذ </a:t>
            </a:r>
            <a:r>
              <a:rPr lang="ar-SA" dirty="0" err="1" smtClean="0"/>
              <a:t>الى</a:t>
            </a:r>
            <a:r>
              <a:rPr lang="ar-SA" dirty="0" smtClean="0"/>
              <a:t> الضوء الساقط </a:t>
            </a:r>
            <a:r>
              <a:rPr lang="en-US" b="1" dirty="0" smtClean="0"/>
              <a:t>Transmittance </a:t>
            </a:r>
            <a:r>
              <a:rPr lang="ar-SA" b="1" dirty="0" smtClean="0"/>
              <a:t> </a:t>
            </a:r>
            <a:r>
              <a:rPr lang="ar-SA" dirty="0" smtClean="0"/>
              <a:t>أي </a:t>
            </a:r>
            <a:r>
              <a:rPr lang="ar-SA" dirty="0" err="1" smtClean="0"/>
              <a:t>انها</a:t>
            </a:r>
            <a:r>
              <a:rPr lang="ar-SA" dirty="0" smtClean="0"/>
              <a:t> خاصية فيزيائية لمادة الغطاء وتعرف النسبة بين كمية الضوء تحت الغطاء </a:t>
            </a:r>
            <a:r>
              <a:rPr lang="en-US" dirty="0" smtClean="0"/>
              <a:t>I </a:t>
            </a:r>
            <a:r>
              <a:rPr lang="ar-SA" dirty="0" smtClean="0"/>
              <a:t> </a:t>
            </a:r>
            <a:r>
              <a:rPr lang="ar-SA" dirty="0" err="1" smtClean="0"/>
              <a:t>الى</a:t>
            </a:r>
            <a:r>
              <a:rPr lang="ar-SA" dirty="0" smtClean="0"/>
              <a:t> كمية الضوء </a:t>
            </a:r>
            <a:r>
              <a:rPr lang="ar-SA" dirty="0" err="1" smtClean="0"/>
              <a:t>اعلى</a:t>
            </a:r>
            <a:r>
              <a:rPr lang="ar-SA" dirty="0" smtClean="0"/>
              <a:t> الغطاء في نفس طول الموجه</a:t>
            </a:r>
          </a:p>
          <a:p>
            <a:pPr>
              <a:buFont typeface="Wingdings" pitchFamily="2" charset="2"/>
              <a:buChar char="Ø"/>
            </a:pPr>
            <a:endParaRPr lang="ar-SA" dirty="0" smtClean="0"/>
          </a:p>
          <a:p>
            <a:pPr>
              <a:buNone/>
            </a:pPr>
            <a:endParaRPr lang="ar-SA" dirty="0" smtClean="0"/>
          </a:p>
          <a:p>
            <a:pPr>
              <a:buFont typeface="Wingdings" pitchFamily="2" charset="2"/>
              <a:buChar char="Ø"/>
            </a:pPr>
            <a:r>
              <a:rPr lang="ar-SA" dirty="0" smtClean="0"/>
              <a:t>الامتصاص </a:t>
            </a:r>
            <a:r>
              <a:rPr lang="en-US" dirty="0" smtClean="0"/>
              <a:t>Absorbance</a:t>
            </a:r>
            <a:r>
              <a:rPr lang="ar-SA" dirty="0" smtClean="0"/>
              <a:t>: النسبة بين طاقة </a:t>
            </a:r>
            <a:r>
              <a:rPr lang="ar-SA" dirty="0" err="1" smtClean="0"/>
              <a:t>الاشعاع</a:t>
            </a:r>
            <a:r>
              <a:rPr lang="ar-SA" dirty="0" smtClean="0"/>
              <a:t> الممتصة </a:t>
            </a:r>
            <a:r>
              <a:rPr lang="ar-SA" dirty="0" err="1" smtClean="0"/>
              <a:t>الى</a:t>
            </a:r>
            <a:r>
              <a:rPr lang="ar-SA" dirty="0" smtClean="0"/>
              <a:t> الساقطة .</a:t>
            </a:r>
          </a:p>
          <a:p>
            <a:pPr>
              <a:buFont typeface="Wingdings" pitchFamily="2" charset="2"/>
              <a:buChar char="Ø"/>
            </a:pPr>
            <a:r>
              <a:rPr lang="ar-SA" dirty="0" err="1" smtClean="0"/>
              <a:t>ان</a:t>
            </a:r>
            <a:r>
              <a:rPr lang="ar-SA" dirty="0" smtClean="0"/>
              <a:t> </a:t>
            </a:r>
            <a:r>
              <a:rPr lang="ar-SA" dirty="0" err="1" smtClean="0"/>
              <a:t>الاوراق</a:t>
            </a:r>
            <a:r>
              <a:rPr lang="ar-SA" dirty="0" smtClean="0"/>
              <a:t> تمتص حوالي 95 % من </a:t>
            </a:r>
            <a:r>
              <a:rPr lang="ar-SA" dirty="0" err="1" smtClean="0"/>
              <a:t>الاطوال</a:t>
            </a:r>
            <a:r>
              <a:rPr lang="ar-SA" dirty="0" smtClean="0"/>
              <a:t> </a:t>
            </a:r>
            <a:r>
              <a:rPr lang="ar-SA" dirty="0" err="1" smtClean="0"/>
              <a:t>الموجية</a:t>
            </a:r>
            <a:r>
              <a:rPr lang="ar-SA" dirty="0" smtClean="0"/>
              <a:t> بين 400-700 </a:t>
            </a:r>
            <a:r>
              <a:rPr lang="ar-SA" dirty="0" err="1" smtClean="0"/>
              <a:t>نانومتر</a:t>
            </a:r>
            <a:r>
              <a:rPr lang="ar-SA" dirty="0" smtClean="0"/>
              <a:t> </a:t>
            </a:r>
            <a:r>
              <a:rPr lang="ar-SA" dirty="0" err="1" smtClean="0"/>
              <a:t>الا</a:t>
            </a:r>
            <a:r>
              <a:rPr lang="ar-SA" dirty="0" smtClean="0"/>
              <a:t> </a:t>
            </a:r>
            <a:r>
              <a:rPr lang="ar-SA" dirty="0" err="1" smtClean="0"/>
              <a:t>ان</a:t>
            </a:r>
            <a:r>
              <a:rPr lang="ar-SA" dirty="0" smtClean="0"/>
              <a:t> 5% فقط من المجموعة 700-650 </a:t>
            </a:r>
            <a:r>
              <a:rPr lang="ar-SA" dirty="0" err="1" smtClean="0"/>
              <a:t>نانومتر</a:t>
            </a:r>
            <a:r>
              <a:rPr lang="ar-SA" dirty="0" smtClean="0"/>
              <a:t> تمتص  وان 95% المتبقية من </a:t>
            </a:r>
            <a:r>
              <a:rPr lang="ar-SA" dirty="0" err="1" smtClean="0"/>
              <a:t>ال</a:t>
            </a:r>
            <a:r>
              <a:rPr lang="ar-SA" dirty="0" smtClean="0"/>
              <a:t> 700-800 </a:t>
            </a:r>
            <a:r>
              <a:rPr lang="ar-SA" dirty="0" err="1" smtClean="0"/>
              <a:t>نانومتر</a:t>
            </a:r>
            <a:r>
              <a:rPr lang="ar-SA" dirty="0" smtClean="0"/>
              <a:t> قسم منها حوالي 45% تنعكس </a:t>
            </a:r>
            <a:r>
              <a:rPr lang="ar-SA" dirty="0" err="1" smtClean="0"/>
              <a:t>والاخرى</a:t>
            </a:r>
            <a:r>
              <a:rPr lang="ar-SA" dirty="0" smtClean="0"/>
              <a:t> تنفذ</a:t>
            </a:r>
          </a:p>
          <a:p>
            <a:pPr>
              <a:buFont typeface="Wingdings" pitchFamily="2" charset="2"/>
              <a:buChar char="Ø"/>
            </a:pPr>
            <a:r>
              <a:rPr lang="ar-SA" dirty="0" smtClean="0"/>
              <a:t>الانعكاس </a:t>
            </a:r>
            <a:r>
              <a:rPr lang="en-US" dirty="0" smtClean="0"/>
              <a:t>Reflectance</a:t>
            </a:r>
            <a:r>
              <a:rPr lang="ar-SA" dirty="0" smtClean="0"/>
              <a:t> النسبة بين طاقة </a:t>
            </a:r>
            <a:r>
              <a:rPr lang="ar-SA" dirty="0" err="1" smtClean="0"/>
              <a:t>الاشعاع</a:t>
            </a:r>
            <a:r>
              <a:rPr lang="ar-SA" dirty="0" smtClean="0"/>
              <a:t>  المنعكسة </a:t>
            </a:r>
            <a:r>
              <a:rPr lang="ar-SA" dirty="0" err="1" smtClean="0"/>
              <a:t>الى</a:t>
            </a:r>
            <a:r>
              <a:rPr lang="ar-SA" dirty="0" smtClean="0"/>
              <a:t> الساقطة</a:t>
            </a:r>
          </a:p>
          <a:p>
            <a:pPr>
              <a:buFont typeface="Wingdings" pitchFamily="2" charset="2"/>
              <a:buChar char="Ø"/>
            </a:pPr>
            <a:endParaRPr lang="ar-SA" dirty="0" smtClean="0"/>
          </a:p>
          <a:p>
            <a:pPr>
              <a:buFont typeface="Wingdings" pitchFamily="2" charset="2"/>
              <a:buChar char="Ø"/>
            </a:pPr>
            <a:endParaRPr lang="en-US" dirty="0" smtClean="0"/>
          </a:p>
          <a:p>
            <a:endParaRPr lang="ar-SA" dirty="0" smtClean="0"/>
          </a:p>
          <a:p>
            <a:endParaRPr lang="ar-SA" dirty="0" smtClean="0"/>
          </a:p>
          <a:p>
            <a:endParaRPr lang="en-US" dirty="0" smtClean="0"/>
          </a:p>
          <a:p>
            <a:endParaRPr lang="ar-SA" dirty="0"/>
          </a:p>
        </p:txBody>
      </p:sp>
      <p:pic>
        <p:nvPicPr>
          <p:cNvPr id="5" name="صورة 4"/>
          <p:cNvPicPr/>
          <p:nvPr/>
        </p:nvPicPr>
        <p:blipFill>
          <a:blip r:embed="rId2">
            <a:duotone>
              <a:prstClr val="black"/>
              <a:schemeClr val="accent3">
                <a:tint val="45000"/>
                <a:satMod val="400000"/>
              </a:schemeClr>
            </a:duotone>
          </a:blip>
          <a:srcRect/>
          <a:stretch>
            <a:fillRect/>
          </a:stretch>
        </p:blipFill>
        <p:spPr bwMode="auto">
          <a:xfrm>
            <a:off x="2000232" y="2643182"/>
            <a:ext cx="4143375" cy="576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85000" lnSpcReduction="20000"/>
          </a:bodyPr>
          <a:lstStyle/>
          <a:p>
            <a:r>
              <a:rPr lang="en-US" b="1" dirty="0" smtClean="0"/>
              <a:t>Minimum Slope for Low-Slope Roof Systems</a:t>
            </a:r>
          </a:p>
          <a:p>
            <a:r>
              <a:rPr lang="en-US" dirty="0" smtClean="0"/>
              <a:t>With any roofing material, a slope of at least 1/4 inch per foot is recommended to promote drainage and minimize </a:t>
            </a:r>
            <a:r>
              <a:rPr lang="en-US" dirty="0" err="1" smtClean="0"/>
              <a:t>ponding</a:t>
            </a:r>
            <a:r>
              <a:rPr lang="en-US" dirty="0" smtClean="0"/>
              <a:t>. Where deflection from snow or other live loads is a concern, a greater slope will be needed to prevent any </a:t>
            </a:r>
            <a:r>
              <a:rPr lang="en-US" dirty="0" err="1" smtClean="0"/>
              <a:t>ponding</a:t>
            </a:r>
            <a:r>
              <a:rPr lang="en-US" dirty="0" smtClean="0"/>
              <a:t>. Most manufacturers of low-slope roofing products specify a minimum slope of between 1/4 and 1/2 inch per foot in their warranties.</a:t>
            </a:r>
            <a:endParaRPr lang="ar-SA" dirty="0" smtClean="0"/>
          </a:p>
          <a:p>
            <a:r>
              <a:rPr lang="ar-SA" dirty="0" err="1" smtClean="0"/>
              <a:t>ان</a:t>
            </a:r>
            <a:r>
              <a:rPr lang="ar-SA" dirty="0" smtClean="0"/>
              <a:t> ميل السقف ¼ انج على </a:t>
            </a:r>
            <a:r>
              <a:rPr lang="ar-SA" dirty="0" err="1" smtClean="0"/>
              <a:t>الاقل</a:t>
            </a:r>
            <a:r>
              <a:rPr lang="ar-SA" dirty="0" smtClean="0"/>
              <a:t> لكل قدم هو الموصى </a:t>
            </a:r>
            <a:r>
              <a:rPr lang="ar-SA" dirty="0" err="1" smtClean="0"/>
              <a:t>به</a:t>
            </a:r>
            <a:r>
              <a:rPr lang="ar-SA" dirty="0" smtClean="0"/>
              <a:t>  وذلك لزيادة الصرف ومنع تراكمها.لان المشكلة هي الثلوج </a:t>
            </a:r>
            <a:r>
              <a:rPr lang="ar-SA" dirty="0" err="1" smtClean="0"/>
              <a:t>وووزنها</a:t>
            </a:r>
            <a:r>
              <a:rPr lang="ar-SA" dirty="0" smtClean="0"/>
              <a:t> </a:t>
            </a:r>
            <a:r>
              <a:rPr lang="ar-SA" dirty="0" err="1" smtClean="0"/>
              <a:t>ان</a:t>
            </a:r>
            <a:r>
              <a:rPr lang="ar-SA" dirty="0" smtClean="0"/>
              <a:t> عدد من الشركات تحدد الحد </a:t>
            </a:r>
            <a:r>
              <a:rPr lang="ar-SA" dirty="0" err="1" smtClean="0"/>
              <a:t>الادنى</a:t>
            </a:r>
            <a:r>
              <a:rPr lang="ar-SA" dirty="0" smtClean="0"/>
              <a:t> لميل السقف </a:t>
            </a:r>
            <a:r>
              <a:rPr lang="ar-SA" dirty="0" err="1" smtClean="0"/>
              <a:t>ب</a:t>
            </a:r>
            <a:r>
              <a:rPr lang="ar-SA" dirty="0" smtClean="0"/>
              <a:t> ¼ </a:t>
            </a:r>
            <a:r>
              <a:rPr lang="ar-SA" dirty="0" err="1" smtClean="0"/>
              <a:t>الى</a:t>
            </a:r>
            <a:r>
              <a:rPr lang="ar-SA" dirty="0" smtClean="0"/>
              <a:t> ½ انج لكل قدم</a:t>
            </a:r>
          </a:p>
          <a:p>
            <a:endParaRPr lang="en-US" dirty="0" smtClean="0"/>
          </a:p>
          <a:p>
            <a:endParaRPr lang="ar-SA"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en-US" dirty="0" smtClean="0"/>
          </a:p>
          <a:p>
            <a:pPr lvl="2" rtl="0"/>
            <a:r>
              <a:rPr lang="en-US" dirty="0" smtClean="0"/>
              <a:t>3 : 12 pitch roof rises 3' for every 12' of span and the slope of the roof would be 14° (how did I get the slope angle? HINT: </a:t>
            </a:r>
            <a:r>
              <a:rPr lang="en-US" dirty="0" smtClean="0">
                <a:hlinkClick r:id="rId2"/>
              </a:rPr>
              <a:t>tangent </a:t>
            </a:r>
            <a:r>
              <a:rPr lang="en-US" i="1" dirty="0" smtClean="0">
                <a:hlinkClick r:id="rId2"/>
              </a:rPr>
              <a:t>A</a:t>
            </a:r>
            <a:r>
              <a:rPr lang="en-US" dirty="0" smtClean="0">
                <a:hlinkClick r:id="rId2"/>
              </a:rPr>
              <a:t> = a ÷ b</a:t>
            </a:r>
            <a:r>
              <a:rPr lang="en-US" dirty="0" smtClean="0"/>
              <a:t>)</a:t>
            </a:r>
            <a:endParaRPr lang="en-US" sz="1600" dirty="0" smtClean="0"/>
          </a:p>
          <a:p>
            <a:pPr lvl="2" rtl="0"/>
            <a:r>
              <a:rPr lang="en-US" dirty="0" smtClean="0"/>
              <a:t>a 5 : 10 pitch roof rises 5' for every 10' of span and the </a:t>
            </a:r>
          </a:p>
          <a:p>
            <a:pPr lvl="2" rtl="0"/>
            <a:r>
              <a:rPr lang="en-US" dirty="0" smtClean="0"/>
              <a:t>slope of the roof would be 26.6°</a:t>
            </a:r>
          </a:p>
          <a:p>
            <a:pPr lvl="2" rtl="0"/>
            <a:endParaRPr lang="en-US" sz="1600" dirty="0" smtClean="0"/>
          </a:p>
          <a:p>
            <a:pPr lvl="2" rtl="0"/>
            <a:r>
              <a:rPr lang="ar-SA" sz="1600" dirty="0" err="1" smtClean="0"/>
              <a:t>اذاكان</a:t>
            </a:r>
            <a:r>
              <a:rPr lang="ar-SA" sz="1600" dirty="0" smtClean="0"/>
              <a:t> انحدار السقف 5 : 10 أي 5 انج لكل 10 انج من </a:t>
            </a:r>
            <a:r>
              <a:rPr lang="ar-SA" sz="1600" dirty="0" err="1" smtClean="0"/>
              <a:t>الجاملون</a:t>
            </a:r>
            <a:r>
              <a:rPr lang="ar-SA" sz="1600" dirty="0" smtClean="0"/>
              <a:t> ويكون زاوية ميل السقف 26.6 انج</a:t>
            </a:r>
            <a:endParaRPr lang="en-US" sz="1600" dirty="0" smtClean="0"/>
          </a:p>
          <a:p>
            <a:pPr lvl="2" rtl="0"/>
            <a:r>
              <a:rPr lang="ar-SA" sz="1600" dirty="0" smtClean="0"/>
              <a:t>أي 3 انج لكل 12 انج من </a:t>
            </a:r>
            <a:r>
              <a:rPr lang="ar-SA" sz="1600" dirty="0" err="1" smtClean="0"/>
              <a:t>الجاملون</a:t>
            </a:r>
            <a:r>
              <a:rPr lang="ar-SA" sz="1600" dirty="0" smtClean="0"/>
              <a:t> ويكون ميل السقف 14</a:t>
            </a:r>
            <a:r>
              <a:rPr lang="en-US" sz="1600" dirty="0" smtClean="0"/>
              <a:t>  </a:t>
            </a:r>
            <a:r>
              <a:rPr lang="ar-SA" sz="1600" dirty="0" smtClean="0"/>
              <a:t> </a:t>
            </a:r>
            <a:r>
              <a:rPr lang="ar-SA" sz="1600" dirty="0" err="1" smtClean="0"/>
              <a:t>اذا</a:t>
            </a:r>
            <a:r>
              <a:rPr lang="ar-SA" sz="1600" dirty="0" smtClean="0"/>
              <a:t> كان انحدار السقف 3 : 12</a:t>
            </a:r>
            <a:r>
              <a:rPr lang="en-US" sz="1600" dirty="0" smtClean="0"/>
              <a:t> </a:t>
            </a:r>
            <a:r>
              <a:rPr lang="ar-SA" sz="1600" dirty="0" smtClean="0"/>
              <a:t> </a:t>
            </a:r>
            <a:endParaRPr lang="en-US" sz="16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اسمااااااااااااااااااااااء"/>
          <p:cNvPicPr>
            <a:picLocks noChangeAspect="1" noChangeArrowheads="1"/>
          </p:cNvPicPr>
          <p:nvPr/>
        </p:nvPicPr>
        <p:blipFill>
          <a:blip r:embed="rId3">
            <a:lum bright="54000" contrast="-72000"/>
          </a:blip>
          <a:srcRect/>
          <a:stretch>
            <a:fillRect/>
          </a:stretch>
        </p:blipFill>
        <p:spPr bwMode="auto">
          <a:xfrm>
            <a:off x="0" y="0"/>
            <a:ext cx="9144000" cy="6858000"/>
          </a:xfrm>
          <a:prstGeom prst="rect">
            <a:avLst/>
          </a:prstGeom>
          <a:solidFill>
            <a:schemeClr val="accent1"/>
          </a:solidFill>
          <a:ln w="9525">
            <a:noFill/>
            <a:miter lim="800000"/>
            <a:headEnd/>
            <a:tailEnd/>
          </a:ln>
        </p:spPr>
      </p:pic>
      <p:sp>
        <p:nvSpPr>
          <p:cNvPr id="101379" name="Rectangle 2"/>
          <p:cNvSpPr>
            <a:spLocks noGrp="1" noChangeArrowheads="1"/>
          </p:cNvSpPr>
          <p:nvPr>
            <p:ph type="title"/>
          </p:nvPr>
        </p:nvSpPr>
        <p:spPr/>
        <p:txBody>
          <a:bodyPr>
            <a:normAutofit fontScale="90000"/>
          </a:bodyPr>
          <a:lstStyle/>
          <a:p>
            <a:pPr eaLnBrk="1" hangingPunct="1"/>
            <a:r>
              <a:rPr lang="ar-SA" sz="4000" dirty="0" smtClean="0"/>
              <a:t>اتجاه السفوح الجبلية ودرجة انحدارها </a:t>
            </a:r>
            <a:r>
              <a:rPr lang="en-US" sz="4000" dirty="0" smtClean="0"/>
              <a:t/>
            </a:r>
            <a:br>
              <a:rPr lang="en-US" sz="4000" dirty="0" smtClean="0"/>
            </a:br>
            <a:endParaRPr lang="en-US" sz="4000" dirty="0" smtClean="0"/>
          </a:p>
        </p:txBody>
      </p:sp>
      <p:sp>
        <p:nvSpPr>
          <p:cNvPr id="101380" name="Rectangle 3"/>
          <p:cNvSpPr>
            <a:spLocks noGrp="1" noChangeArrowheads="1"/>
          </p:cNvSpPr>
          <p:nvPr>
            <p:ph type="body" idx="1"/>
          </p:nvPr>
        </p:nvSpPr>
        <p:spPr>
          <a:ln w="38100">
            <a:solidFill>
              <a:schemeClr val="tx1"/>
            </a:solidFill>
          </a:ln>
        </p:spPr>
        <p:txBody>
          <a:bodyPr/>
          <a:lstStyle/>
          <a:p>
            <a:pPr eaLnBrk="1" hangingPunct="1">
              <a:lnSpc>
                <a:spcPct val="90000"/>
              </a:lnSpc>
            </a:pPr>
            <a:r>
              <a:rPr lang="ar-SA" dirty="0" smtClean="0"/>
              <a:t>السفوح الجبلية الشمالية والجنوبية في المناطق المدارية تتساوى كمية </a:t>
            </a:r>
            <a:r>
              <a:rPr lang="ar-SA" dirty="0" err="1" smtClean="0"/>
              <a:t>الاشعاع</a:t>
            </a:r>
            <a:r>
              <a:rPr lang="ar-SA" dirty="0" smtClean="0"/>
              <a:t> الشمسي الواصلة </a:t>
            </a:r>
            <a:r>
              <a:rPr lang="ar-SA" dirty="0" err="1" smtClean="0"/>
              <a:t>اليها</a:t>
            </a:r>
            <a:r>
              <a:rPr lang="ar-SA" dirty="0" smtClean="0"/>
              <a:t> . </a:t>
            </a:r>
          </a:p>
          <a:p>
            <a:pPr eaLnBrk="1" hangingPunct="1">
              <a:lnSpc>
                <a:spcPct val="90000"/>
              </a:lnSpc>
            </a:pPr>
            <a:r>
              <a:rPr lang="ar-SA" dirty="0" smtClean="0"/>
              <a:t>السفوح الجبلية الشمالية والجنوبية في المناطق المعتدلة لا تتساوى كمية </a:t>
            </a:r>
            <a:r>
              <a:rPr lang="ar-SA" dirty="0" err="1" smtClean="0"/>
              <a:t>الاشعاع</a:t>
            </a:r>
            <a:r>
              <a:rPr lang="ar-SA" dirty="0" smtClean="0"/>
              <a:t> الشمسي الواصلة </a:t>
            </a:r>
            <a:r>
              <a:rPr lang="ar-SA" dirty="0" err="1" smtClean="0"/>
              <a:t>اليها</a:t>
            </a:r>
            <a:r>
              <a:rPr lang="ar-SA" dirty="0" smtClean="0"/>
              <a:t> . </a:t>
            </a:r>
          </a:p>
          <a:p>
            <a:pPr eaLnBrk="1" hangingPunct="1">
              <a:lnSpc>
                <a:spcPct val="90000"/>
              </a:lnSpc>
            </a:pPr>
            <a:r>
              <a:rPr lang="ar-SA" dirty="0" smtClean="0"/>
              <a:t>السفوح شديدة الانحدار تسقط عليها </a:t>
            </a:r>
            <a:r>
              <a:rPr lang="ar-SA" dirty="0" err="1" smtClean="0"/>
              <a:t>الاشعة</a:t>
            </a:r>
            <a:r>
              <a:rPr lang="ar-SA" dirty="0" smtClean="0"/>
              <a:t> بزوايا قائمة فتزيد كمية </a:t>
            </a:r>
            <a:r>
              <a:rPr lang="ar-SA" dirty="0" err="1" smtClean="0"/>
              <a:t>الاشعاع</a:t>
            </a:r>
            <a:r>
              <a:rPr lang="ar-SA" dirty="0" smtClean="0"/>
              <a:t> الشمسي الواصلة </a:t>
            </a:r>
            <a:r>
              <a:rPr lang="ar-SA" dirty="0" err="1" smtClean="0"/>
              <a:t>اليها</a:t>
            </a:r>
            <a:r>
              <a:rPr lang="ar-SA" dirty="0" smtClean="0"/>
              <a:t> .</a:t>
            </a:r>
          </a:p>
          <a:p>
            <a:pPr eaLnBrk="1" hangingPunct="1">
              <a:lnSpc>
                <a:spcPct val="90000"/>
              </a:lnSpc>
            </a:pPr>
            <a:r>
              <a:rPr lang="ar-SA" dirty="0" smtClean="0"/>
              <a:t> السفوح المنبسطة  تسقط عليها </a:t>
            </a:r>
            <a:r>
              <a:rPr lang="ar-SA" dirty="0" err="1" smtClean="0"/>
              <a:t>الاشعة</a:t>
            </a:r>
            <a:r>
              <a:rPr lang="ar-SA" dirty="0" smtClean="0"/>
              <a:t> بزوايا مائلة  فتقل كمية </a:t>
            </a:r>
            <a:r>
              <a:rPr lang="ar-SA" dirty="0" err="1" smtClean="0"/>
              <a:t>الاشعاع</a:t>
            </a:r>
            <a:r>
              <a:rPr lang="ar-SA" dirty="0" smtClean="0"/>
              <a:t> الشمسي الواصلة </a:t>
            </a:r>
            <a:r>
              <a:rPr lang="ar-SA" dirty="0" err="1" smtClean="0"/>
              <a:t>اليها</a:t>
            </a:r>
            <a:r>
              <a:rPr lang="ar-SA" dirty="0" smtClean="0"/>
              <a:t> خاصة في الصباح الباكر وعند الغروب .</a:t>
            </a:r>
          </a:p>
          <a:p>
            <a:pPr eaLnBrk="1" hangingPunct="1">
              <a:lnSpc>
                <a:spcPct val="90000"/>
              </a:lnSpc>
            </a:pPr>
            <a:endParaRPr lang="ar-SA" dirty="0" smtClean="0"/>
          </a:p>
          <a:p>
            <a:pPr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14313"/>
            <a:ext cx="8229600" cy="1428750"/>
          </a:xfrm>
          <a:ln cap="rnd">
            <a:solidFill>
              <a:schemeClr val="tx1"/>
            </a:solidFill>
            <a:prstDash val="sysDot"/>
          </a:ln>
        </p:spPr>
        <p:txBody>
          <a:bodyPr>
            <a:normAutofit fontScale="90000"/>
          </a:bodyPr>
          <a:lstStyle/>
          <a:p>
            <a:pPr eaLnBrk="1" hangingPunct="1"/>
            <a:r>
              <a:rPr lang="ar-SA" sz="2800" smtClean="0">
                <a:solidFill>
                  <a:srgbClr val="C00000"/>
                </a:solidFill>
              </a:rPr>
              <a:t>زاوية سقوط الأشعة</a:t>
            </a:r>
            <a:r>
              <a:rPr lang="ar-SA" sz="2800" smtClean="0"/>
              <a:t/>
            </a:r>
            <a:br>
              <a:rPr lang="ar-SA" sz="2800" smtClean="0"/>
            </a:br>
            <a:r>
              <a:rPr lang="ar-SA" sz="2800" smtClean="0"/>
              <a:t> تعرف زاوية سقوط الأشعة بأنها الزاوية المحصورة بين أشعة الشمس وسطح الأرض وهي تتراوح بين صفر و90 ْ</a:t>
            </a:r>
            <a:r>
              <a:rPr lang="ar-SA" sz="4000" smtClean="0"/>
              <a:t> </a:t>
            </a:r>
            <a:endParaRPr lang="en-US" sz="4000" smtClean="0"/>
          </a:p>
        </p:txBody>
      </p:sp>
      <p:sp>
        <p:nvSpPr>
          <p:cNvPr id="96259" name="Rectangle 3"/>
          <p:cNvSpPr>
            <a:spLocks noGrp="1" noChangeArrowheads="1"/>
          </p:cNvSpPr>
          <p:nvPr>
            <p:ph type="body" idx="1"/>
          </p:nvPr>
        </p:nvSpPr>
        <p:spPr>
          <a:xfrm>
            <a:off x="457200" y="1714500"/>
            <a:ext cx="8229600" cy="4929188"/>
          </a:xfrm>
        </p:spPr>
        <p:txBody>
          <a:bodyPr/>
          <a:lstStyle/>
          <a:p>
            <a:pPr eaLnBrk="1" hangingPunct="1"/>
            <a:r>
              <a:rPr lang="ar-SA" dirty="0" smtClean="0"/>
              <a:t>زاوية سقوط الأشعة على خط 40 شمالا يوم الانقلاب الشتوي والصيفي </a:t>
            </a:r>
            <a:endParaRPr lang="en-US" dirty="0" smtClean="0"/>
          </a:p>
        </p:txBody>
      </p:sp>
      <p:sp>
        <p:nvSpPr>
          <p:cNvPr id="96260" name="Line 4"/>
          <p:cNvSpPr>
            <a:spLocks noChangeShapeType="1"/>
          </p:cNvSpPr>
          <p:nvPr/>
        </p:nvSpPr>
        <p:spPr bwMode="auto">
          <a:xfrm>
            <a:off x="7740650" y="3068638"/>
            <a:ext cx="0" cy="2592387"/>
          </a:xfrm>
          <a:prstGeom prst="line">
            <a:avLst/>
          </a:prstGeom>
          <a:noFill/>
          <a:ln w="9525">
            <a:solidFill>
              <a:srgbClr val="A50021"/>
            </a:solidFill>
            <a:round/>
            <a:headEnd/>
            <a:tailEnd/>
          </a:ln>
        </p:spPr>
        <p:txBody>
          <a:bodyPr/>
          <a:lstStyle/>
          <a:p>
            <a:endParaRPr lang="ar-SA"/>
          </a:p>
        </p:txBody>
      </p:sp>
      <p:sp>
        <p:nvSpPr>
          <p:cNvPr id="96261" name="Line 5"/>
          <p:cNvSpPr>
            <a:spLocks noChangeShapeType="1"/>
          </p:cNvSpPr>
          <p:nvPr/>
        </p:nvSpPr>
        <p:spPr bwMode="auto">
          <a:xfrm flipH="1">
            <a:off x="5219700" y="5661025"/>
            <a:ext cx="2520950" cy="0"/>
          </a:xfrm>
          <a:prstGeom prst="line">
            <a:avLst/>
          </a:prstGeom>
          <a:noFill/>
          <a:ln w="9525">
            <a:solidFill>
              <a:srgbClr val="A50021"/>
            </a:solidFill>
            <a:round/>
            <a:headEnd/>
            <a:tailEnd/>
          </a:ln>
        </p:spPr>
        <p:txBody>
          <a:bodyPr/>
          <a:lstStyle/>
          <a:p>
            <a:endParaRPr lang="ar-SA"/>
          </a:p>
        </p:txBody>
      </p:sp>
      <p:sp>
        <p:nvSpPr>
          <p:cNvPr id="96262" name="Line 6"/>
          <p:cNvSpPr>
            <a:spLocks noChangeShapeType="1"/>
          </p:cNvSpPr>
          <p:nvPr/>
        </p:nvSpPr>
        <p:spPr bwMode="auto">
          <a:xfrm>
            <a:off x="3779838" y="2997200"/>
            <a:ext cx="0" cy="2879725"/>
          </a:xfrm>
          <a:prstGeom prst="line">
            <a:avLst/>
          </a:prstGeom>
          <a:noFill/>
          <a:ln w="9525">
            <a:solidFill>
              <a:schemeClr val="accent2"/>
            </a:solidFill>
            <a:round/>
            <a:headEnd/>
            <a:tailEnd/>
          </a:ln>
        </p:spPr>
        <p:txBody>
          <a:bodyPr/>
          <a:lstStyle/>
          <a:p>
            <a:endParaRPr lang="ar-SA"/>
          </a:p>
        </p:txBody>
      </p:sp>
      <p:sp>
        <p:nvSpPr>
          <p:cNvPr id="96263" name="Line 7"/>
          <p:cNvSpPr>
            <a:spLocks noChangeShapeType="1"/>
          </p:cNvSpPr>
          <p:nvPr/>
        </p:nvSpPr>
        <p:spPr bwMode="auto">
          <a:xfrm flipH="1">
            <a:off x="755650" y="5876925"/>
            <a:ext cx="3024188" cy="0"/>
          </a:xfrm>
          <a:prstGeom prst="line">
            <a:avLst/>
          </a:prstGeom>
          <a:noFill/>
          <a:ln w="9525">
            <a:solidFill>
              <a:schemeClr val="accent2"/>
            </a:solidFill>
            <a:round/>
            <a:headEnd/>
            <a:tailEnd/>
          </a:ln>
        </p:spPr>
        <p:txBody>
          <a:bodyPr/>
          <a:lstStyle/>
          <a:p>
            <a:endParaRPr lang="ar-SA"/>
          </a:p>
        </p:txBody>
      </p:sp>
      <p:sp>
        <p:nvSpPr>
          <p:cNvPr id="93192" name="Line 8"/>
          <p:cNvSpPr>
            <a:spLocks noChangeShapeType="1"/>
          </p:cNvSpPr>
          <p:nvPr/>
        </p:nvSpPr>
        <p:spPr bwMode="auto">
          <a:xfrm flipH="1" flipV="1">
            <a:off x="827088" y="5013325"/>
            <a:ext cx="2952750" cy="863600"/>
          </a:xfrm>
          <a:prstGeom prst="line">
            <a:avLst/>
          </a:prstGeom>
          <a:noFill/>
          <a:ln w="28575">
            <a:solidFill>
              <a:schemeClr val="accent2"/>
            </a:solidFill>
            <a:prstDash val="lgDash"/>
            <a:round/>
            <a:headEnd/>
            <a:tailEnd/>
          </a:ln>
        </p:spPr>
        <p:txBody>
          <a:bodyPr/>
          <a:lstStyle/>
          <a:p>
            <a:endParaRPr lang="ar-SA"/>
          </a:p>
        </p:txBody>
      </p:sp>
      <p:sp>
        <p:nvSpPr>
          <p:cNvPr id="93193" name="Line 9"/>
          <p:cNvSpPr>
            <a:spLocks noChangeShapeType="1"/>
          </p:cNvSpPr>
          <p:nvPr/>
        </p:nvSpPr>
        <p:spPr bwMode="auto">
          <a:xfrm flipH="1" flipV="1">
            <a:off x="7092950" y="3141663"/>
            <a:ext cx="647700" cy="2519362"/>
          </a:xfrm>
          <a:prstGeom prst="line">
            <a:avLst/>
          </a:prstGeom>
          <a:noFill/>
          <a:ln w="28575">
            <a:solidFill>
              <a:srgbClr val="A50021"/>
            </a:solidFill>
            <a:prstDash val="lgDash"/>
            <a:round/>
            <a:headEnd/>
            <a:tailEnd/>
          </a:ln>
        </p:spPr>
        <p:txBody>
          <a:bodyPr/>
          <a:lstStyle/>
          <a:p>
            <a:endParaRPr lang="ar-SA"/>
          </a:p>
        </p:txBody>
      </p:sp>
      <p:sp>
        <p:nvSpPr>
          <p:cNvPr id="96266" name="Arc 10"/>
          <p:cNvSpPr>
            <a:spLocks/>
          </p:cNvSpPr>
          <p:nvPr/>
        </p:nvSpPr>
        <p:spPr bwMode="auto">
          <a:xfrm flipH="1">
            <a:off x="7308850" y="5229225"/>
            <a:ext cx="431800" cy="4318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A50021"/>
          </a:solidFill>
          <a:ln w="9525">
            <a:solidFill>
              <a:schemeClr val="tx1"/>
            </a:solidFill>
            <a:round/>
            <a:headEnd/>
            <a:tailEnd/>
          </a:ln>
        </p:spPr>
        <p:txBody>
          <a:bodyPr wrap="none" anchor="ctr"/>
          <a:lstStyle/>
          <a:p>
            <a:endParaRPr lang="ar-SA"/>
          </a:p>
        </p:txBody>
      </p:sp>
      <p:sp>
        <p:nvSpPr>
          <p:cNvPr id="96267" name="Arc 11"/>
          <p:cNvSpPr>
            <a:spLocks/>
          </p:cNvSpPr>
          <p:nvPr/>
        </p:nvSpPr>
        <p:spPr bwMode="auto">
          <a:xfrm flipH="1">
            <a:off x="3132138" y="5300663"/>
            <a:ext cx="647700" cy="57626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2"/>
          </a:solidFill>
          <a:ln w="9525">
            <a:solidFill>
              <a:srgbClr val="A50021"/>
            </a:solidFill>
            <a:round/>
            <a:headEnd/>
            <a:tailEnd/>
          </a:ln>
        </p:spPr>
        <p:txBody>
          <a:bodyPr wrap="none" anchor="ctr"/>
          <a:lstStyle/>
          <a:p>
            <a:endParaRPr lang="ar-SA"/>
          </a:p>
        </p:txBody>
      </p:sp>
      <p:sp>
        <p:nvSpPr>
          <p:cNvPr id="96268" name="Text Box 12"/>
          <p:cNvSpPr txBox="1">
            <a:spLocks noChangeArrowheads="1"/>
          </p:cNvSpPr>
          <p:nvPr/>
        </p:nvSpPr>
        <p:spPr bwMode="auto">
          <a:xfrm>
            <a:off x="4643438" y="5013325"/>
            <a:ext cx="2305050" cy="366713"/>
          </a:xfrm>
          <a:prstGeom prst="rect">
            <a:avLst/>
          </a:prstGeom>
          <a:noFill/>
          <a:ln w="9525">
            <a:noFill/>
            <a:miter lim="800000"/>
            <a:headEnd/>
            <a:tailEnd/>
          </a:ln>
        </p:spPr>
        <p:txBody>
          <a:bodyPr>
            <a:spAutoFit/>
          </a:bodyPr>
          <a:lstStyle/>
          <a:p>
            <a:pPr>
              <a:spcBef>
                <a:spcPct val="50000"/>
              </a:spcBef>
            </a:pPr>
            <a:r>
              <a:rPr lang="ar-SA"/>
              <a:t>72.5 ْ زاوية سقوط الاشعة </a:t>
            </a:r>
            <a:endParaRPr lang="en-US"/>
          </a:p>
        </p:txBody>
      </p:sp>
      <p:sp>
        <p:nvSpPr>
          <p:cNvPr id="96269" name="Text Box 13"/>
          <p:cNvSpPr txBox="1">
            <a:spLocks noChangeArrowheads="1"/>
          </p:cNvSpPr>
          <p:nvPr/>
        </p:nvSpPr>
        <p:spPr bwMode="auto">
          <a:xfrm>
            <a:off x="5867400" y="3573463"/>
            <a:ext cx="1296988" cy="366712"/>
          </a:xfrm>
          <a:prstGeom prst="rect">
            <a:avLst/>
          </a:prstGeom>
          <a:noFill/>
          <a:ln w="9525">
            <a:noFill/>
            <a:miter lim="800000"/>
            <a:headEnd/>
            <a:tailEnd/>
          </a:ln>
        </p:spPr>
        <p:txBody>
          <a:bodyPr>
            <a:spAutoFit/>
          </a:bodyPr>
          <a:lstStyle/>
          <a:p>
            <a:pPr>
              <a:spcBef>
                <a:spcPct val="50000"/>
              </a:spcBef>
            </a:pPr>
            <a:r>
              <a:rPr lang="ar-SA"/>
              <a:t>أشعة الشمس </a:t>
            </a:r>
            <a:endParaRPr lang="en-US"/>
          </a:p>
        </p:txBody>
      </p:sp>
      <p:sp>
        <p:nvSpPr>
          <p:cNvPr id="96270" name="Line 14"/>
          <p:cNvSpPr>
            <a:spLocks noChangeShapeType="1"/>
          </p:cNvSpPr>
          <p:nvPr/>
        </p:nvSpPr>
        <p:spPr bwMode="auto">
          <a:xfrm flipH="1">
            <a:off x="7667625" y="5373688"/>
            <a:ext cx="360363" cy="0"/>
          </a:xfrm>
          <a:prstGeom prst="line">
            <a:avLst/>
          </a:prstGeom>
          <a:noFill/>
          <a:ln w="9525">
            <a:solidFill>
              <a:schemeClr val="tx1"/>
            </a:solidFill>
            <a:round/>
            <a:headEnd/>
            <a:tailEnd type="triangle" w="med" len="med"/>
          </a:ln>
        </p:spPr>
        <p:txBody>
          <a:bodyPr/>
          <a:lstStyle/>
          <a:p>
            <a:endParaRPr lang="ar-SA"/>
          </a:p>
        </p:txBody>
      </p:sp>
      <p:sp>
        <p:nvSpPr>
          <p:cNvPr id="96271" name="Text Box 15"/>
          <p:cNvSpPr txBox="1">
            <a:spLocks noChangeArrowheads="1"/>
          </p:cNvSpPr>
          <p:nvPr/>
        </p:nvSpPr>
        <p:spPr bwMode="auto">
          <a:xfrm>
            <a:off x="7667625" y="4724400"/>
            <a:ext cx="1042988" cy="1190625"/>
          </a:xfrm>
          <a:prstGeom prst="rect">
            <a:avLst/>
          </a:prstGeom>
          <a:noFill/>
          <a:ln w="9525">
            <a:noFill/>
            <a:miter lim="800000"/>
            <a:headEnd/>
            <a:tailEnd/>
          </a:ln>
        </p:spPr>
        <p:txBody>
          <a:bodyPr>
            <a:spAutoFit/>
          </a:bodyPr>
          <a:lstStyle/>
          <a:p>
            <a:pPr>
              <a:spcBef>
                <a:spcPct val="50000"/>
              </a:spcBef>
            </a:pPr>
            <a:r>
              <a:rPr lang="ar-SA"/>
              <a:t>زاوية ميلان الاشعة =17.5</a:t>
            </a:r>
            <a:endParaRPr lang="en-US"/>
          </a:p>
        </p:txBody>
      </p:sp>
      <p:sp>
        <p:nvSpPr>
          <p:cNvPr id="96272" name="Text Box 16"/>
          <p:cNvSpPr txBox="1">
            <a:spLocks noChangeArrowheads="1"/>
          </p:cNvSpPr>
          <p:nvPr/>
        </p:nvSpPr>
        <p:spPr bwMode="auto">
          <a:xfrm>
            <a:off x="6948488" y="2708275"/>
            <a:ext cx="1403350" cy="366713"/>
          </a:xfrm>
          <a:prstGeom prst="rect">
            <a:avLst/>
          </a:prstGeom>
          <a:noFill/>
          <a:ln w="9525">
            <a:noFill/>
            <a:miter lim="800000"/>
            <a:headEnd/>
            <a:tailEnd/>
          </a:ln>
        </p:spPr>
        <p:txBody>
          <a:bodyPr>
            <a:spAutoFit/>
          </a:bodyPr>
          <a:lstStyle/>
          <a:p>
            <a:pPr>
              <a:spcBef>
                <a:spcPct val="50000"/>
              </a:spcBef>
            </a:pPr>
            <a:r>
              <a:rPr lang="ar-SA"/>
              <a:t>سمت المكان </a:t>
            </a:r>
            <a:endParaRPr lang="en-US"/>
          </a:p>
        </p:txBody>
      </p:sp>
      <p:sp>
        <p:nvSpPr>
          <p:cNvPr id="96273" name="Text Box 17"/>
          <p:cNvSpPr txBox="1">
            <a:spLocks noChangeArrowheads="1"/>
          </p:cNvSpPr>
          <p:nvPr/>
        </p:nvSpPr>
        <p:spPr bwMode="auto">
          <a:xfrm>
            <a:off x="3203575" y="2636838"/>
            <a:ext cx="1403350" cy="366712"/>
          </a:xfrm>
          <a:prstGeom prst="rect">
            <a:avLst/>
          </a:prstGeom>
          <a:noFill/>
          <a:ln w="9525">
            <a:noFill/>
            <a:miter lim="800000"/>
            <a:headEnd/>
            <a:tailEnd/>
          </a:ln>
        </p:spPr>
        <p:txBody>
          <a:bodyPr>
            <a:spAutoFit/>
          </a:bodyPr>
          <a:lstStyle/>
          <a:p>
            <a:pPr>
              <a:spcBef>
                <a:spcPct val="50000"/>
              </a:spcBef>
            </a:pPr>
            <a:r>
              <a:rPr lang="ar-SA"/>
              <a:t>سمت المكان </a:t>
            </a:r>
            <a:endParaRPr lang="en-US"/>
          </a:p>
        </p:txBody>
      </p:sp>
      <p:sp>
        <p:nvSpPr>
          <p:cNvPr id="96274" name="Text Box 18"/>
          <p:cNvSpPr txBox="1">
            <a:spLocks noChangeArrowheads="1"/>
          </p:cNvSpPr>
          <p:nvPr/>
        </p:nvSpPr>
        <p:spPr bwMode="auto">
          <a:xfrm>
            <a:off x="684213" y="4581525"/>
            <a:ext cx="1296987" cy="366713"/>
          </a:xfrm>
          <a:prstGeom prst="rect">
            <a:avLst/>
          </a:prstGeom>
          <a:noFill/>
          <a:ln w="9525">
            <a:noFill/>
            <a:miter lim="800000"/>
            <a:headEnd/>
            <a:tailEnd/>
          </a:ln>
        </p:spPr>
        <p:txBody>
          <a:bodyPr>
            <a:spAutoFit/>
          </a:bodyPr>
          <a:lstStyle/>
          <a:p>
            <a:pPr>
              <a:spcBef>
                <a:spcPct val="50000"/>
              </a:spcBef>
            </a:pPr>
            <a:r>
              <a:rPr lang="ar-SA"/>
              <a:t>أشعة الشمس </a:t>
            </a:r>
            <a:endParaRPr lang="en-US"/>
          </a:p>
        </p:txBody>
      </p:sp>
      <p:sp>
        <p:nvSpPr>
          <p:cNvPr id="96275" name="Line 20"/>
          <p:cNvSpPr>
            <a:spLocks noChangeShapeType="1"/>
          </p:cNvSpPr>
          <p:nvPr/>
        </p:nvSpPr>
        <p:spPr bwMode="auto">
          <a:xfrm flipH="1">
            <a:off x="3563938" y="5516563"/>
            <a:ext cx="647700" cy="0"/>
          </a:xfrm>
          <a:prstGeom prst="line">
            <a:avLst/>
          </a:prstGeom>
          <a:noFill/>
          <a:ln w="9525">
            <a:solidFill>
              <a:schemeClr val="tx1"/>
            </a:solidFill>
            <a:round/>
            <a:headEnd/>
            <a:tailEnd type="triangle" w="med" len="med"/>
          </a:ln>
        </p:spPr>
        <p:txBody>
          <a:bodyPr/>
          <a:lstStyle/>
          <a:p>
            <a:endParaRPr lang="ar-SA"/>
          </a:p>
        </p:txBody>
      </p:sp>
      <p:sp>
        <p:nvSpPr>
          <p:cNvPr id="96276" name="Text Box 22"/>
          <p:cNvSpPr txBox="1">
            <a:spLocks noChangeArrowheads="1"/>
          </p:cNvSpPr>
          <p:nvPr/>
        </p:nvSpPr>
        <p:spPr bwMode="auto">
          <a:xfrm>
            <a:off x="468313" y="5516563"/>
            <a:ext cx="2305050" cy="366712"/>
          </a:xfrm>
          <a:prstGeom prst="rect">
            <a:avLst/>
          </a:prstGeom>
          <a:noFill/>
          <a:ln w="9525">
            <a:noFill/>
            <a:miter lim="800000"/>
            <a:headEnd/>
            <a:tailEnd/>
          </a:ln>
        </p:spPr>
        <p:txBody>
          <a:bodyPr>
            <a:spAutoFit/>
          </a:bodyPr>
          <a:lstStyle/>
          <a:p>
            <a:pPr>
              <a:spcBef>
                <a:spcPct val="50000"/>
              </a:spcBef>
            </a:pPr>
            <a:r>
              <a:rPr lang="ar-SA"/>
              <a:t>26.5 ْ زاوية سقوط الاشعة </a:t>
            </a:r>
            <a:endParaRPr lang="en-US"/>
          </a:p>
        </p:txBody>
      </p:sp>
      <p:sp>
        <p:nvSpPr>
          <p:cNvPr id="96277" name="Text Box 23"/>
          <p:cNvSpPr txBox="1">
            <a:spLocks noChangeArrowheads="1"/>
          </p:cNvSpPr>
          <p:nvPr/>
        </p:nvSpPr>
        <p:spPr bwMode="auto">
          <a:xfrm>
            <a:off x="5508625" y="5949950"/>
            <a:ext cx="2159000" cy="395288"/>
          </a:xfrm>
          <a:prstGeom prst="rect">
            <a:avLst/>
          </a:prstGeom>
          <a:noFill/>
          <a:ln w="28575">
            <a:solidFill>
              <a:schemeClr val="tx1"/>
            </a:solidFill>
            <a:prstDash val="sysDot"/>
            <a:miter lim="800000"/>
            <a:headEnd/>
            <a:tailEnd/>
          </a:ln>
        </p:spPr>
        <p:txBody>
          <a:bodyPr>
            <a:spAutoFit/>
          </a:bodyPr>
          <a:lstStyle/>
          <a:p>
            <a:pPr>
              <a:spcBef>
                <a:spcPct val="50000"/>
              </a:spcBef>
            </a:pPr>
            <a:r>
              <a:rPr lang="ar-SA"/>
              <a:t>الانقلاب الصيفي 21 يونيو </a:t>
            </a:r>
            <a:endParaRPr lang="en-US"/>
          </a:p>
        </p:txBody>
      </p:sp>
      <p:sp>
        <p:nvSpPr>
          <p:cNvPr id="96278" name="Text Box 24"/>
          <p:cNvSpPr txBox="1">
            <a:spLocks noChangeArrowheads="1"/>
          </p:cNvSpPr>
          <p:nvPr/>
        </p:nvSpPr>
        <p:spPr bwMode="auto">
          <a:xfrm>
            <a:off x="971550" y="6165850"/>
            <a:ext cx="2447925" cy="395288"/>
          </a:xfrm>
          <a:prstGeom prst="rect">
            <a:avLst/>
          </a:prstGeom>
          <a:noFill/>
          <a:ln w="28575">
            <a:solidFill>
              <a:schemeClr val="tx1"/>
            </a:solidFill>
            <a:prstDash val="sysDot"/>
            <a:miter lim="800000"/>
            <a:headEnd/>
            <a:tailEnd/>
          </a:ln>
        </p:spPr>
        <p:txBody>
          <a:bodyPr>
            <a:spAutoFit/>
          </a:bodyPr>
          <a:lstStyle/>
          <a:p>
            <a:pPr>
              <a:spcBef>
                <a:spcPct val="50000"/>
              </a:spcBef>
            </a:pPr>
            <a:r>
              <a:rPr lang="ar-SA"/>
              <a:t>الانقلاب الشتوي 21 يناير </a:t>
            </a:r>
            <a:endParaRPr lang="en-US"/>
          </a:p>
        </p:txBody>
      </p:sp>
      <p:sp>
        <p:nvSpPr>
          <p:cNvPr id="96279" name="Text Box 25"/>
          <p:cNvSpPr txBox="1">
            <a:spLocks noChangeArrowheads="1"/>
          </p:cNvSpPr>
          <p:nvPr/>
        </p:nvSpPr>
        <p:spPr bwMode="auto">
          <a:xfrm>
            <a:off x="3708400" y="4365625"/>
            <a:ext cx="1042988" cy="1190625"/>
          </a:xfrm>
          <a:prstGeom prst="rect">
            <a:avLst/>
          </a:prstGeom>
          <a:noFill/>
          <a:ln w="9525">
            <a:noFill/>
            <a:miter lim="800000"/>
            <a:headEnd/>
            <a:tailEnd/>
          </a:ln>
        </p:spPr>
        <p:txBody>
          <a:bodyPr>
            <a:spAutoFit/>
          </a:bodyPr>
          <a:lstStyle/>
          <a:p>
            <a:pPr>
              <a:spcBef>
                <a:spcPct val="50000"/>
              </a:spcBef>
            </a:pPr>
            <a:r>
              <a:rPr lang="ar-SA"/>
              <a:t>زاوية ميلان الاشعة =63.5</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192"/>
                                        </p:tgtEl>
                                        <p:attrNameLst>
                                          <p:attrName>style.visibility</p:attrName>
                                        </p:attrNameLst>
                                      </p:cBhvr>
                                      <p:to>
                                        <p:strVal val="visible"/>
                                      </p:to>
                                    </p:set>
                                    <p:anim calcmode="lin" valueType="num">
                                      <p:cBhvr additive="base">
                                        <p:cTn id="7" dur="500" fill="hold"/>
                                        <p:tgtEl>
                                          <p:spTgt spid="93192"/>
                                        </p:tgtEl>
                                        <p:attrNameLst>
                                          <p:attrName>ppt_x</p:attrName>
                                        </p:attrNameLst>
                                      </p:cBhvr>
                                      <p:tavLst>
                                        <p:tav tm="0">
                                          <p:val>
                                            <p:strVal val="#ppt_x"/>
                                          </p:val>
                                        </p:tav>
                                        <p:tav tm="100000">
                                          <p:val>
                                            <p:strVal val="#ppt_x"/>
                                          </p:val>
                                        </p:tav>
                                      </p:tavLst>
                                    </p:anim>
                                    <p:anim calcmode="lin" valueType="num">
                                      <p:cBhvr additive="base">
                                        <p:cTn id="8" dur="500" fill="hold"/>
                                        <p:tgtEl>
                                          <p:spTgt spid="931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0" nodeType="clickEffect">
                                  <p:stCondLst>
                                    <p:cond delay="0"/>
                                  </p:stCondLst>
                                  <p:childTnLst>
                                    <p:animRot by="21600000">
                                      <p:cBhvr>
                                        <p:cTn id="12" dur="2000" fill="hold"/>
                                        <p:tgtEl>
                                          <p:spTgt spid="9319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1" nodeType="clickEffect">
                                  <p:stCondLst>
                                    <p:cond delay="0"/>
                                  </p:stCondLst>
                                  <p:childTnLst>
                                    <p:animRot by="21600000">
                                      <p:cBhvr>
                                        <p:cTn id="16" dur="2000" fill="hold"/>
                                        <p:tgtEl>
                                          <p:spTgt spid="9319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2" grpId="0" animBg="1"/>
      <p:bldP spid="93192" grpId="1" animBg="1"/>
      <p:bldP spid="9319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55000" lnSpcReduction="20000"/>
          </a:bodyPr>
          <a:lstStyle/>
          <a:p>
            <a:r>
              <a:rPr lang="ar-SA" dirty="0" smtClean="0"/>
              <a:t>زاوية السقوط </a:t>
            </a:r>
          </a:p>
          <a:p>
            <a:r>
              <a:rPr lang="ar-SA" dirty="0" smtClean="0"/>
              <a:t>هي </a:t>
            </a:r>
            <a:r>
              <a:rPr lang="ar-SA" dirty="0" err="1" smtClean="0"/>
              <a:t>الزواية</a:t>
            </a:r>
            <a:r>
              <a:rPr lang="ar-SA" dirty="0" smtClean="0"/>
              <a:t> بين </a:t>
            </a:r>
            <a:r>
              <a:rPr lang="ar-SA" dirty="0" err="1" smtClean="0"/>
              <a:t>اشعة</a:t>
            </a:r>
            <a:r>
              <a:rPr lang="ar-SA" dirty="0" smtClean="0"/>
              <a:t> الشمس والخط الوهمي المتعامد مع الزجاج</a:t>
            </a:r>
          </a:p>
          <a:p>
            <a:r>
              <a:rPr lang="ar-SA" dirty="0" err="1" smtClean="0"/>
              <a:t>ان</a:t>
            </a:r>
            <a:r>
              <a:rPr lang="ar-SA" dirty="0" smtClean="0"/>
              <a:t> ميل سقف البيت الزجاجي هو مؤشر مهم في تصميم </a:t>
            </a:r>
            <a:r>
              <a:rPr lang="ar-SA" dirty="0" err="1" smtClean="0"/>
              <a:t>الببت</a:t>
            </a:r>
            <a:r>
              <a:rPr lang="ar-SA" dirty="0" smtClean="0"/>
              <a:t> الزجاجي .وان </a:t>
            </a:r>
            <a:r>
              <a:rPr lang="ar-SA" dirty="0" err="1" smtClean="0"/>
              <a:t>اقصى</a:t>
            </a:r>
            <a:r>
              <a:rPr lang="ar-SA" dirty="0" smtClean="0"/>
              <a:t> طاقة ضوئية تنفذ </a:t>
            </a:r>
            <a:r>
              <a:rPr lang="ar-SA" dirty="0" err="1" smtClean="0"/>
              <a:t>الى</a:t>
            </a:r>
            <a:r>
              <a:rPr lang="ar-SA" dirty="0" smtClean="0"/>
              <a:t> البيت الزجاجي عندما تتعامد </a:t>
            </a:r>
            <a:r>
              <a:rPr lang="ar-SA" dirty="0" err="1" smtClean="0"/>
              <a:t>اشعة</a:t>
            </a:r>
            <a:r>
              <a:rPr lang="ar-SA" dirty="0" smtClean="0"/>
              <a:t> الشمس مع سطح الزجاج.وهذا يحدث في وقت قصير في اليوم من الناحية العملية فان ميل السقف 27-30سيمكن استعماله.</a:t>
            </a:r>
          </a:p>
          <a:p>
            <a:endParaRPr lang="ar-SA" dirty="0" smtClean="0"/>
          </a:p>
          <a:p>
            <a:r>
              <a:rPr lang="ar-SA" dirty="0" err="1" smtClean="0"/>
              <a:t>ان</a:t>
            </a:r>
            <a:r>
              <a:rPr lang="ar-SA" dirty="0" smtClean="0"/>
              <a:t> البيت الزجاجي مكان مغلق بالزجاج وكلما كانت شدة </a:t>
            </a:r>
            <a:r>
              <a:rPr lang="ar-SA" dirty="0" err="1" smtClean="0"/>
              <a:t>الاضاءة</a:t>
            </a:r>
            <a:r>
              <a:rPr lang="ar-SA" dirty="0" smtClean="0"/>
              <a:t> مرتفعة كلما شدة </a:t>
            </a:r>
            <a:r>
              <a:rPr lang="ar-SA" dirty="0" err="1" smtClean="0"/>
              <a:t>الاضاءة</a:t>
            </a:r>
            <a:r>
              <a:rPr lang="ar-SA" dirty="0" smtClean="0"/>
              <a:t> داخل البيت مرتفعة </a:t>
            </a:r>
            <a:r>
              <a:rPr lang="ar-SA" dirty="0" err="1" smtClean="0"/>
              <a:t>ان</a:t>
            </a:r>
            <a:r>
              <a:rPr lang="ar-SA" dirty="0" smtClean="0"/>
              <a:t> الضوء يسقط على البيت الزجاجي بزاوية تسمى زاوية السقوط وكلما صغرت الزاوية كلما كانت كمية الضوء النافذ </a:t>
            </a:r>
            <a:r>
              <a:rPr lang="ar-SA" dirty="0" err="1" smtClean="0"/>
              <a:t>اكثر</a:t>
            </a:r>
            <a:r>
              <a:rPr lang="ar-SA" dirty="0" smtClean="0"/>
              <a:t>.</a:t>
            </a:r>
            <a:r>
              <a:rPr lang="ar-SA" dirty="0" err="1" smtClean="0"/>
              <a:t>اذن</a:t>
            </a:r>
            <a:r>
              <a:rPr lang="ar-SA" dirty="0" smtClean="0"/>
              <a:t> الشخص الذي ينشا البيت الزجاجي عليه </a:t>
            </a:r>
            <a:r>
              <a:rPr lang="ar-SA" dirty="0" err="1" smtClean="0"/>
              <a:t>ان</a:t>
            </a:r>
            <a:r>
              <a:rPr lang="ar-SA" dirty="0" smtClean="0"/>
              <a:t> يحدد درجة ميل </a:t>
            </a:r>
            <a:r>
              <a:rPr lang="ar-SA" dirty="0" err="1" smtClean="0"/>
              <a:t>الجاملون</a:t>
            </a:r>
            <a:r>
              <a:rPr lang="ar-SA" dirty="0" smtClean="0"/>
              <a:t> </a:t>
            </a:r>
          </a:p>
          <a:p>
            <a:r>
              <a:rPr lang="ar-SA" dirty="0" smtClean="0"/>
              <a:t>وقد وجد انه كلما كانت زاوية الميل كبيرة كلما كانت زاوية السقوط صغيرة  ففي درجة ميل سقف 60-65°يكون هناك نفاذ اكبر كمية من الضوء أي تكون </a:t>
            </a:r>
            <a:r>
              <a:rPr lang="ar-SA" dirty="0" err="1" smtClean="0"/>
              <a:t>الفاذية</a:t>
            </a:r>
            <a:r>
              <a:rPr lang="ar-SA" dirty="0" smtClean="0"/>
              <a:t> 90% من </a:t>
            </a:r>
            <a:r>
              <a:rPr lang="ar-SA" dirty="0" err="1" smtClean="0"/>
              <a:t>الاشعة</a:t>
            </a:r>
            <a:r>
              <a:rPr lang="ar-SA" dirty="0" smtClean="0"/>
              <a:t> الخارجية تدخل </a:t>
            </a:r>
            <a:r>
              <a:rPr lang="ar-SA" dirty="0" err="1" smtClean="0"/>
              <a:t>الى</a:t>
            </a:r>
            <a:r>
              <a:rPr lang="ar-SA" dirty="0" smtClean="0"/>
              <a:t> البيت الزجاجي وهذه من الصعوبة تنفيذها أي يكون البيت عريض ويتهشم وعند زاوية 30-35°فان </a:t>
            </a:r>
            <a:r>
              <a:rPr lang="ar-SA" dirty="0" err="1" smtClean="0"/>
              <a:t>الفاذية</a:t>
            </a:r>
            <a:r>
              <a:rPr lang="ar-SA" dirty="0" smtClean="0"/>
              <a:t> للضوء تكون 45%.</a:t>
            </a:r>
          </a:p>
          <a:p>
            <a:r>
              <a:rPr lang="ar-SA" dirty="0" err="1" smtClean="0"/>
              <a:t>اذن</a:t>
            </a:r>
            <a:r>
              <a:rPr lang="ar-SA" dirty="0" smtClean="0"/>
              <a:t> ميل السقف وزاوية السقوط تحدد كمية </a:t>
            </a:r>
            <a:r>
              <a:rPr lang="ar-SA" dirty="0" err="1" smtClean="0"/>
              <a:t>الاشعة</a:t>
            </a:r>
            <a:r>
              <a:rPr lang="ar-SA" dirty="0" smtClean="0"/>
              <a:t> النافذة </a:t>
            </a:r>
            <a:r>
              <a:rPr lang="ar-SA" dirty="0" err="1" smtClean="0"/>
              <a:t>الى</a:t>
            </a:r>
            <a:r>
              <a:rPr lang="ar-SA" dirty="0" smtClean="0"/>
              <a:t> البيت الزجاجي.</a:t>
            </a:r>
          </a:p>
          <a:p>
            <a:r>
              <a:rPr lang="ar-SA" dirty="0" smtClean="0"/>
              <a:t>كما </a:t>
            </a:r>
            <a:r>
              <a:rPr lang="ar-SA" dirty="0" err="1" smtClean="0"/>
              <a:t>ان</a:t>
            </a:r>
            <a:r>
              <a:rPr lang="ar-SA" dirty="0" smtClean="0"/>
              <a:t> زاوية ارتفاع الشمس ويقصد </a:t>
            </a:r>
            <a:r>
              <a:rPr lang="ar-SA" dirty="0" err="1" smtClean="0"/>
              <a:t>بها</a:t>
            </a:r>
            <a:r>
              <a:rPr lang="ar-SA" dirty="0" smtClean="0"/>
              <a:t> وهى الزاوية بين شعاع </a:t>
            </a:r>
            <a:r>
              <a:rPr lang="ar-SA" dirty="0" err="1" smtClean="0"/>
              <a:t>شمسى</a:t>
            </a:r>
            <a:r>
              <a:rPr lang="ar-SA" dirty="0" smtClean="0"/>
              <a:t> مباشر ومسقطه على</a:t>
            </a:r>
            <a:br>
              <a:rPr lang="ar-SA" dirty="0" smtClean="0"/>
            </a:br>
            <a:r>
              <a:rPr lang="ar-SA" dirty="0" smtClean="0"/>
              <a:t>المستوى </a:t>
            </a:r>
            <a:r>
              <a:rPr lang="ar-SA" dirty="0" err="1" smtClean="0"/>
              <a:t>الافقى</a:t>
            </a:r>
            <a:r>
              <a:rPr lang="ar-SA" dirty="0" smtClean="0"/>
              <a:t>  فكلما كانت الزاوية صغيرة يعنى ذلك الظل </a:t>
            </a:r>
            <a:r>
              <a:rPr lang="ar-SA" dirty="0" err="1" smtClean="0"/>
              <a:t>اطول</a:t>
            </a:r>
            <a:endParaRPr lang="ar-SA"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5" name="مستطيل 4"/>
          <p:cNvSpPr/>
          <p:nvPr/>
        </p:nvSpPr>
        <p:spPr>
          <a:xfrm>
            <a:off x="2071670" y="4643446"/>
            <a:ext cx="4572000" cy="2031325"/>
          </a:xfrm>
          <a:prstGeom prst="rect">
            <a:avLst/>
          </a:prstGeom>
        </p:spPr>
        <p:txBody>
          <a:bodyPr>
            <a:spAutoFit/>
          </a:bodyPr>
          <a:lstStyle/>
          <a:p>
            <a:r>
              <a:rPr lang="en-US" dirty="0" smtClean="0"/>
              <a:t>Actually most flat roofs are not dead flat and in good design also include slope towards their drains. Flat roofs (0" to 2" in slope) are flatter than low sloped roofs and pitch just enough to drain water. In our photo (left) the roof slopes less than 1" per foot - notice that dark </a:t>
            </a:r>
            <a:r>
              <a:rPr lang="en-US" dirty="0" err="1" smtClean="0"/>
              <a:t>ponding</a:t>
            </a:r>
            <a:r>
              <a:rPr lang="en-US" dirty="0" smtClean="0"/>
              <a:t> area at the center of the photo.</a:t>
            </a:r>
            <a:endParaRPr lang="ar-SA" dirty="0"/>
          </a:p>
        </p:txBody>
      </p:sp>
      <p:sp>
        <p:nvSpPr>
          <p:cNvPr id="6" name="عنصر نائب للمحتوى 5"/>
          <p:cNvSpPr>
            <a:spLocks noGrp="1"/>
          </p:cNvSpPr>
          <p:nvPr>
            <p:ph idx="1"/>
          </p:nvPr>
        </p:nvSpPr>
        <p:spPr/>
        <p:txBody>
          <a:bodyPr/>
          <a:lstStyle/>
          <a:p>
            <a:endParaRPr lang="ar-SA"/>
          </a:p>
        </p:txBody>
      </p:sp>
      <p:pic>
        <p:nvPicPr>
          <p:cNvPr id="21505" name="Picture 1" descr="C:\Documents and Settings\XPPRESP3\My Documents\Downloads\0001s.jpg"/>
          <p:cNvPicPr>
            <a:picLocks noChangeAspect="1" noChangeArrowheads="1"/>
          </p:cNvPicPr>
          <p:nvPr/>
        </p:nvPicPr>
        <p:blipFill>
          <a:blip r:embed="rId2"/>
          <a:srcRect/>
          <a:stretch>
            <a:fillRect/>
          </a:stretch>
        </p:blipFill>
        <p:spPr bwMode="auto">
          <a:xfrm>
            <a:off x="2500298" y="1000108"/>
            <a:ext cx="4975860" cy="348996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1184</TotalTime>
  <Words>3762</Words>
  <PresentationFormat>عرض على الشاشة (3:4)‏</PresentationFormat>
  <Paragraphs>400</Paragraphs>
  <Slides>95</Slides>
  <Notes>4</Notes>
  <HiddenSlides>0</HiddenSlides>
  <MMClips>0</MMClips>
  <ScaleCrop>false</ScaleCrop>
  <HeadingPairs>
    <vt:vector size="6" baseType="variant">
      <vt:variant>
        <vt:lpstr>سمة</vt:lpstr>
      </vt:variant>
      <vt:variant>
        <vt:i4>1</vt:i4>
      </vt:variant>
      <vt:variant>
        <vt:lpstr>خوادم OLE مضمنة</vt:lpstr>
      </vt:variant>
      <vt:variant>
        <vt:i4>1</vt:i4>
      </vt:variant>
      <vt:variant>
        <vt:lpstr>عناوين الشرائح</vt:lpstr>
      </vt:variant>
      <vt:variant>
        <vt:i4>95</vt:i4>
      </vt:variant>
    </vt:vector>
  </HeadingPairs>
  <TitlesOfParts>
    <vt:vector size="97" baseType="lpstr">
      <vt:lpstr>سمة Office</vt:lpstr>
      <vt:lpstr>Package</vt:lpstr>
      <vt:lpstr>Greenhouse Environmental Control</vt:lpstr>
      <vt:lpstr>  Crops are effected by surrounding  greenhouse microclimate  تتأثر المحاصيل بالظروف المناخية المحيطة بالبيت الزجاجي</vt:lpstr>
      <vt:lpstr>    2.Respiration (Breaking Carbohydrates/fats      release CO2 &amp; H2O and Energy)  </vt:lpstr>
      <vt:lpstr>    4.Transpiration (Evaporation of water from plants)  </vt:lpstr>
      <vt:lpstr>    5.Leaf and fruit temperature   6. Yield   7. Quality </vt:lpstr>
      <vt:lpstr>Control  Environmental factors affecting plant growth  </vt:lpstr>
      <vt:lpstr>light</vt:lpstr>
      <vt:lpstr>تعاريف   Definitions </vt:lpstr>
      <vt:lpstr>تعاريف   Definitions</vt:lpstr>
      <vt:lpstr>Waveband Color Function in the Plant دور الحزم الموجية في النبات</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major factors which together modify the actual radiation transmitted  العوامل التي تؤثر في الاشعة النافذة</vt:lpstr>
      <vt:lpstr>  ► هيكل البيت الزجاجي له تاثير في الاشعة النافذة  radiation transmission is also influenced by the physical structure of the greenhouse. The factors include  </vt:lpstr>
      <vt:lpstr>الشريحة 22</vt:lpstr>
      <vt:lpstr>الشريحة 23</vt:lpstr>
      <vt:lpstr>الشريحة 24</vt:lpstr>
      <vt:lpstr>Angle of Incidence  and shape of the roof</vt:lpstr>
      <vt:lpstr>الشريحة 26</vt:lpstr>
      <vt:lpstr>الشريحة 27</vt:lpstr>
      <vt:lpstr>Effect of angle of incidence on reflective loss of light</vt:lpstr>
      <vt:lpstr>الشريحة 29</vt:lpstr>
      <vt:lpstr>الشريحة 30</vt:lpstr>
      <vt:lpstr>الشريحة 31</vt:lpstr>
      <vt:lpstr>زاوية سقوط الأشعة  تعرف زاوية سقوط الأشعة بأنها الزاوية المحصورة بين أشعة الشمس وسطح الأرض وهي تتراوح بين صفر و90 ْ  او ان زاوية ارتفاع الشمس ويقصد بها وهى الزاوية بين شعاع شمسى مباشر ومسقطه على المستوى الافقى  فكلما كانت الزاوية صغيرة يعنى ذلك الظل اطول </vt:lpstr>
      <vt:lpstr>اتجاه البيت الزجاجي Greenhouse Orientation </vt:lpstr>
      <vt:lpstr>الشريحة 34</vt:lpstr>
      <vt:lpstr>الشريحة 35</vt:lpstr>
      <vt:lpstr>الشريحة 36</vt:lpstr>
      <vt:lpstr>الشريحة 37</vt:lpstr>
      <vt:lpstr>الشريحة 38</vt:lpstr>
      <vt:lpstr>Green house covering materials 1.glass </vt:lpstr>
      <vt:lpstr>2- polyethylene CH2=CH2     </vt:lpstr>
      <vt:lpstr>3-Fiberglass</vt:lpstr>
      <vt:lpstr>Comparison on characteristics of glazing materials </vt:lpstr>
      <vt:lpstr>الشريحة 43</vt:lpstr>
      <vt:lpstr>الشريحة 44</vt:lpstr>
      <vt:lpstr>الشريحة 45</vt:lpstr>
      <vt:lpstr>الشريحة 46</vt:lpstr>
      <vt:lpstr>الشريحة 47</vt:lpstr>
      <vt:lpstr>انواع المصابيح</vt:lpstr>
      <vt:lpstr>Glass</vt:lpstr>
      <vt:lpstr>الشريحة 50</vt:lpstr>
      <vt:lpstr>LED grow light  </vt:lpstr>
      <vt:lpstr>الشريحة 52</vt:lpstr>
      <vt:lpstr>الشريحة 53</vt:lpstr>
      <vt:lpstr>الشريحة 54</vt:lpstr>
      <vt:lpstr>الشريحة 55</vt:lpstr>
      <vt:lpstr>الشريحة 56</vt:lpstr>
      <vt:lpstr> Factors Affecting Photosynthesis Light Intensity </vt:lpstr>
      <vt:lpstr>Effect of Light Intensity on Photosynthesis</vt:lpstr>
      <vt:lpstr>Light compensation point</vt:lpstr>
      <vt:lpstr>الشريحة 60</vt:lpstr>
      <vt:lpstr>الشريحة 61</vt:lpstr>
      <vt:lpstr>الشريحة 62</vt:lpstr>
      <vt:lpstr>الشريحة 63</vt:lpstr>
      <vt:lpstr>Effect of Temperature on Rate of Photosynthesis </vt:lpstr>
      <vt:lpstr>العوامل المحددة limiting factors </vt:lpstr>
      <vt:lpstr>الشريحة 66</vt:lpstr>
      <vt:lpstr>الشريحة 67</vt:lpstr>
      <vt:lpstr>different concentrations of carbon dioxide  affect the rate of photosynthesis.</vt:lpstr>
      <vt:lpstr>الشريحة 69</vt:lpstr>
      <vt:lpstr>Light</vt:lpstr>
      <vt:lpstr>wavelength -- way to measure and describe the photon of light</vt:lpstr>
      <vt:lpstr>الشريحة 72</vt:lpstr>
      <vt:lpstr>الشريحة 73</vt:lpstr>
      <vt:lpstr>الشريحة 74</vt:lpstr>
      <vt:lpstr>الشريحة 75</vt:lpstr>
      <vt:lpstr>الشريحة 76</vt:lpstr>
      <vt:lpstr>الشريحة 77</vt:lpstr>
      <vt:lpstr>The following is a list of major factors which together modify the actual radiation transmitted العوامل التي تؤدي تؤثر في الضوء النافذ </vt:lpstr>
      <vt:lpstr>الشريحة 79</vt:lpstr>
      <vt:lpstr>الشريحة 80</vt:lpstr>
      <vt:lpstr>الشريحة 81</vt:lpstr>
      <vt:lpstr>الشريحة 82</vt:lpstr>
      <vt:lpstr>الشريحة 83</vt:lpstr>
      <vt:lpstr>الشريحة 84</vt:lpstr>
      <vt:lpstr>الشريحة 85</vt:lpstr>
      <vt:lpstr>الشريحة 86</vt:lpstr>
      <vt:lpstr>الشريحة 87</vt:lpstr>
      <vt:lpstr>الشريحة 88</vt:lpstr>
      <vt:lpstr>الشريحة 89</vt:lpstr>
      <vt:lpstr>الشريحة 90</vt:lpstr>
      <vt:lpstr>الشريحة 91</vt:lpstr>
      <vt:lpstr>اتجاه السفوح الجبلية ودرجة انحدارها  </vt:lpstr>
      <vt:lpstr>زاوية سقوط الأشعة  تعرف زاوية سقوط الأشعة بأنها الزاوية المحصورة بين أشعة الشمس وسطح الأرض وهي تتراوح بين صفر و90 ْ </vt:lpstr>
      <vt:lpstr>الشريحة 94</vt:lpstr>
      <vt:lpstr>الشريحة 95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cp:lastModifiedBy>USER</cp:lastModifiedBy>
  <cp:revision>115</cp:revision>
  <dcterms:modified xsi:type="dcterms:W3CDTF">2012-03-16T04:05:22Z</dcterms:modified>
</cp:coreProperties>
</file>